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7"/>
  </p:notesMasterIdLst>
  <p:sldIdLst>
    <p:sldId id="460" r:id="rId2"/>
    <p:sldId id="259" r:id="rId3"/>
    <p:sldId id="260" r:id="rId4"/>
    <p:sldId id="268" r:id="rId5"/>
    <p:sldId id="365" r:id="rId6"/>
    <p:sldId id="408" r:id="rId7"/>
    <p:sldId id="271" r:id="rId8"/>
    <p:sldId id="366" r:id="rId9"/>
    <p:sldId id="278" r:id="rId10"/>
    <p:sldId id="273" r:id="rId11"/>
    <p:sldId id="467" r:id="rId12"/>
    <p:sldId id="281" r:id="rId13"/>
    <p:sldId id="280" r:id="rId14"/>
    <p:sldId id="283" r:id="rId15"/>
    <p:sldId id="284" r:id="rId16"/>
    <p:sldId id="451" r:id="rId17"/>
    <p:sldId id="352" r:id="rId18"/>
    <p:sldId id="288" r:id="rId19"/>
    <p:sldId id="452" r:id="rId20"/>
    <p:sldId id="402" r:id="rId21"/>
    <p:sldId id="291" r:id="rId22"/>
    <p:sldId id="292" r:id="rId23"/>
    <p:sldId id="470" r:id="rId24"/>
    <p:sldId id="295" r:id="rId25"/>
    <p:sldId id="297" r:id="rId26"/>
    <p:sldId id="296" r:id="rId27"/>
    <p:sldId id="298" r:id="rId28"/>
    <p:sldId id="300" r:id="rId29"/>
    <p:sldId id="301" r:id="rId30"/>
    <p:sldId id="415" r:id="rId31"/>
    <p:sldId id="353" r:id="rId32"/>
    <p:sldId id="304" r:id="rId33"/>
    <p:sldId id="416" r:id="rId34"/>
    <p:sldId id="417" r:id="rId35"/>
    <p:sldId id="367" r:id="rId36"/>
    <p:sldId id="311" r:id="rId37"/>
    <p:sldId id="312" r:id="rId38"/>
    <p:sldId id="393" r:id="rId39"/>
    <p:sldId id="314" r:id="rId40"/>
    <p:sldId id="418" r:id="rId41"/>
    <p:sldId id="318" r:id="rId42"/>
    <p:sldId id="419" r:id="rId43"/>
    <p:sldId id="319" r:id="rId44"/>
    <p:sldId id="464" r:id="rId45"/>
    <p:sldId id="463" r:id="rId46"/>
    <p:sldId id="320" r:id="rId47"/>
    <p:sldId id="321" r:id="rId48"/>
    <p:sldId id="354" r:id="rId49"/>
    <p:sldId id="323" r:id="rId50"/>
    <p:sldId id="453" r:id="rId51"/>
    <p:sldId id="424" r:id="rId52"/>
    <p:sldId id="425" r:id="rId53"/>
    <p:sldId id="328" r:id="rId54"/>
    <p:sldId id="409" r:id="rId55"/>
    <p:sldId id="426" r:id="rId56"/>
    <p:sldId id="410" r:id="rId57"/>
    <p:sldId id="469" r:id="rId58"/>
    <p:sldId id="455" r:id="rId59"/>
    <p:sldId id="457" r:id="rId60"/>
    <p:sldId id="429" r:id="rId61"/>
    <p:sldId id="355" r:id="rId62"/>
    <p:sldId id="333" r:id="rId63"/>
    <p:sldId id="456" r:id="rId64"/>
    <p:sldId id="458" r:id="rId65"/>
    <p:sldId id="434" r:id="rId66"/>
    <p:sldId id="337" r:id="rId67"/>
    <p:sldId id="413" r:id="rId68"/>
    <p:sldId id="412" r:id="rId69"/>
    <p:sldId id="435" r:id="rId70"/>
    <p:sldId id="436" r:id="rId71"/>
    <p:sldId id="338" r:id="rId72"/>
    <p:sldId id="342" r:id="rId73"/>
    <p:sldId id="356" r:id="rId74"/>
    <p:sldId id="343" r:id="rId75"/>
    <p:sldId id="459" r:id="rId76"/>
    <p:sldId id="438" r:id="rId77"/>
    <p:sldId id="440" r:id="rId78"/>
    <p:sldId id="442" r:id="rId79"/>
    <p:sldId id="348" r:id="rId80"/>
    <p:sldId id="390" r:id="rId81"/>
    <p:sldId id="461" r:id="rId82"/>
    <p:sldId id="350" r:id="rId83"/>
    <p:sldId id="339" r:id="rId84"/>
    <p:sldId id="359" r:id="rId85"/>
    <p:sldId id="357" r:id="rId86"/>
    <p:sldId id="362" r:id="rId87"/>
    <p:sldId id="443" r:id="rId88"/>
    <p:sldId id="360" r:id="rId89"/>
    <p:sldId id="444" r:id="rId90"/>
    <p:sldId id="371" r:id="rId91"/>
    <p:sldId id="465" r:id="rId92"/>
    <p:sldId id="373" r:id="rId93"/>
    <p:sldId id="358" r:id="rId94"/>
    <p:sldId id="374" r:id="rId95"/>
    <p:sldId id="445" r:id="rId96"/>
    <p:sldId id="376" r:id="rId97"/>
    <p:sldId id="446" r:id="rId98"/>
    <p:sldId id="449" r:id="rId99"/>
    <p:sldId id="377" r:id="rId100"/>
    <p:sldId id="378" r:id="rId101"/>
    <p:sldId id="382" r:id="rId102"/>
    <p:sldId id="383" r:id="rId103"/>
    <p:sldId id="384" r:id="rId104"/>
    <p:sldId id="385" r:id="rId105"/>
    <p:sldId id="466" r:id="rId10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0FF00"/>
    <a:srgbClr val="66FF33"/>
    <a:srgbClr val="FFCC00"/>
    <a:srgbClr val="F5E9BD"/>
    <a:srgbClr val="FF5050"/>
    <a:srgbClr val="FA710A"/>
    <a:srgbClr val="FB8D3B"/>
    <a:srgbClr val="33CC33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DBD5B-04C0-42EB-88E8-640F45C757B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A1017-86DF-4191-8D2B-F459B2E9F9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82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https://www.youtube.com/watch?v=a1NIWCr0R-k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022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3~4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86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5~6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54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9~10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11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https://www.youtube.com/watch?v=z7qIq5EsjuQ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01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https://www.youtube.com/watch?v=wP_IbZSxhEs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14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https://www.youtube.com/watch?v=jt2q1cHsH6E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51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9~10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48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11~12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45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13~14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09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15~16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781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1~2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98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11~12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1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13~14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8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15~16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8624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https://www.youtube.com/watch?v=gmLC1PLZGhA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1312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11~12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45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13~14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675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15~16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039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https://luckynum.hle.com.tw/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577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17~18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0655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19~20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76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1~2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87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https://www.youtube.com/watch?v=TpLhLBhFTag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4001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17~18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159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19~20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37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21~22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9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23~24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151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https://www.youtube.com/watch?v=gEk6JLJNg0U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725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23~24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845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25~26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706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chemeClr val="accent4">
                    <a:lumMod val="75000"/>
                  </a:schemeClr>
                </a:solidFill>
              </a:rPr>
              <a:t>https://www.youtube.com/watch?v=QGvw_e1N5Ho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720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27~28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86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https://www.youtube.com/watch?v=rMgncEq50vo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7610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29~30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51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31~32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82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1~2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909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7~8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23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7~8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94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https://www.youtube.com/watch?v=nmeiITWnqJA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A1017-86DF-4191-8D2B-F459B2E9F99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06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7~8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5DD79-0A23-4475-8169-8EFF2781B80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3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83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02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577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94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868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2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6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72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03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4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98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49B54BB-B5DB-4B31-81B2-F929338B764F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16E3F6E-30F9-4EF8-9F4D-D7A6C4D2565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874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rMgncEq50vo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s://www.youtube.com/watch?v=a1NIWCr0R-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meiITWnqJA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7qIq5EsjuQ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P_IbZSxhEs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jt2q1cHsH6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8.wdp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3.jpeg"/><Relationship Id="rId7" Type="http://schemas.openxmlformats.org/officeDocument/2006/relationships/image" Target="../media/image4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5" Type="http://schemas.openxmlformats.org/officeDocument/2006/relationships/image" Target="../media/image45.png"/><Relationship Id="rId10" Type="http://schemas.microsoft.com/office/2007/relationships/hdphoto" Target="../media/hdphoto11.wdp"/><Relationship Id="rId4" Type="http://schemas.openxmlformats.org/officeDocument/2006/relationships/image" Target="../media/image44.jpeg"/><Relationship Id="rId9" Type="http://schemas.openxmlformats.org/officeDocument/2006/relationships/image" Target="../media/image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3.wdp"/><Relationship Id="rId4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hyperlink" Target="https://jamboard.google.com/d/1PM4pOkFCbRCXSp0amIBfP--JmrlgiKv6eyza6IEBwRM/viewer?f=0" TargetMode="External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pn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4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mLC1PLZGhA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5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luckynum.hle.com.tw/" TargetMode="External"/><Relationship Id="rId5" Type="http://schemas.openxmlformats.org/officeDocument/2006/relationships/image" Target="../media/image63.jpeg"/><Relationship Id="rId4" Type="http://schemas.microsoft.com/office/2007/relationships/hdphoto" Target="../media/hdphoto16.wdp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8.wdp"/><Relationship Id="rId5" Type="http://schemas.openxmlformats.org/officeDocument/2006/relationships/image" Target="../media/image72.png"/><Relationship Id="rId4" Type="http://schemas.microsoft.com/office/2007/relationships/hdphoto" Target="../media/hdphoto17.wdp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png"/><Relationship Id="rId4" Type="http://schemas.microsoft.com/office/2007/relationships/hdphoto" Target="../media/hdphoto16.wdp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pLhLBhFTag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g"/><Relationship Id="rId3" Type="http://schemas.openxmlformats.org/officeDocument/2006/relationships/image" Target="../media/image92.jpg"/><Relationship Id="rId7" Type="http://schemas.openxmlformats.org/officeDocument/2006/relationships/image" Target="../media/image96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g"/><Relationship Id="rId5" Type="http://schemas.openxmlformats.org/officeDocument/2006/relationships/image" Target="../media/image94.jpg"/><Relationship Id="rId4" Type="http://schemas.openxmlformats.org/officeDocument/2006/relationships/image" Target="../media/image93.jpg"/><Relationship Id="rId9" Type="http://schemas.openxmlformats.org/officeDocument/2006/relationships/image" Target="../media/image98.jp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Ek6JLJNg0U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Gvw_e1N5Ho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626" y="4971433"/>
            <a:ext cx="10113645" cy="822960"/>
          </a:xfrm>
        </p:spPr>
        <p:txBody>
          <a:bodyPr/>
          <a:lstStyle/>
          <a:p>
            <a:pPr algn="ctr"/>
            <a:r>
              <a:rPr lang="en-US" sz="4500" dirty="0" smtClean="0">
                <a:latin typeface="Arial Rounded MT Bold" panose="020F0704030504030204" pitchFamily="34" charset="0"/>
              </a:rPr>
              <a:t>Put Words into Practice</a:t>
            </a:r>
            <a:endParaRPr lang="en-US" sz="4500" dirty="0">
              <a:latin typeface="Arial Rounded MT Bold" panose="020F0704030504030204" pitchFamily="34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5412" y="5935159"/>
            <a:ext cx="10113264" cy="59436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zh-TW" altLang="en-US" sz="4300" dirty="0">
                <a:latin typeface="標楷體" panose="03000509000000000000" pitchFamily="65" charset="-120"/>
                <a:ea typeface="標楷體" panose="03000509000000000000" pitchFamily="65" charset="-120"/>
              </a:rPr>
              <a:t>讀聖賢書 字字體驗 口耳之學 夢中吃飯</a:t>
            </a:r>
            <a:endParaRPr lang="en-US" sz="43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812" y="79055"/>
            <a:ext cx="6787875" cy="48035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1">
                <a:lumMod val="95000"/>
              </a:schemeClr>
            </a:solidFill>
            <a:miter lim="800000"/>
          </a:ln>
          <a:effectLst>
            <a:reflection blurRad="12700" stA="1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084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How can you help others?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628648" y="1898389"/>
            <a:ext cx="10777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your </a:t>
            </a: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teacher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FFCC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carry notebooks </a:t>
            </a:r>
            <a:endParaRPr lang="en-US" sz="5400" b="0" cap="none" spc="0" dirty="0">
              <a:ln w="0"/>
              <a:solidFill>
                <a:srgbClr val="FFCC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2556" y="4018385"/>
            <a:ext cx="2343040" cy="229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63175" y="4058689"/>
            <a:ext cx="2343040" cy="229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一個男孩背著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627" y="2958655"/>
            <a:ext cx="2818281" cy="3471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chool Building Flat Drawing - Free vector graphic on Pixabay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33398" y="554783"/>
            <a:ext cx="1737285" cy="104318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1341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Worksheet Discussion</a:t>
            </a:r>
            <a:endParaRPr lang="en-US" sz="55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637" y="1918347"/>
            <a:ext cx="2763158" cy="4385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180943" y="2095038"/>
            <a:ext cx="9011057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</a:t>
            </a: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did you learn from </a:t>
            </a:r>
          </a:p>
          <a:p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helping others</a:t>
            </a: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  <a:p>
            <a:r>
              <a:rPr lang="en-US" sz="4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I learned that _____________.</a:t>
            </a:r>
          </a:p>
          <a:p>
            <a:endParaRPr lang="en-US" sz="32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0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“Words without actions are blind.”</a:t>
            </a:r>
          </a:p>
          <a:p>
            <a:r>
              <a:rPr lang="en-US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“It’s important to put words into practice.”</a:t>
            </a:r>
            <a:endParaRPr lang="en-US" sz="4000" b="0" cap="none" spc="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329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Review: Picture </a:t>
            </a:r>
            <a:r>
              <a:rPr lang="en-US" sz="5500" b="1" dirty="0"/>
              <a:t>B</a:t>
            </a:r>
            <a:r>
              <a:rPr lang="en-US" sz="5500" b="1" dirty="0" smtClean="0"/>
              <a:t>ook</a:t>
            </a:r>
            <a:endParaRPr lang="en-US" sz="5500" b="1" dirty="0"/>
          </a:p>
        </p:txBody>
      </p:sp>
      <p:sp>
        <p:nvSpPr>
          <p:cNvPr id="4" name="Rectangle 3"/>
          <p:cNvSpPr/>
          <p:nvPr/>
        </p:nvSpPr>
        <p:spPr>
          <a:xfrm>
            <a:off x="1006486" y="1903206"/>
            <a:ext cx="91804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Let’s review and read it together!</a:t>
            </a:r>
          </a:p>
        </p:txBody>
      </p:sp>
      <p:pic>
        <p:nvPicPr>
          <p:cNvPr id="9" name="圖片 4">
            <a:extLst>
              <a:ext uri="{FF2B5EF4-FFF2-40B4-BE49-F238E27FC236}">
                <a16:creationId xmlns:a16="http://schemas.microsoft.com/office/drawing/2014/main" id="{1B27D36D-CC7A-43C0-9CD6-A895703266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575" y="2734203"/>
            <a:ext cx="5241809" cy="3756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504275" y="6045183"/>
            <a:ext cx="5244410" cy="613907"/>
          </a:xfrm>
          <a:prstGeom prst="rect">
            <a:avLst/>
          </a:prstGeom>
          <a:solidFill>
            <a:srgbClr val="F5E9BD"/>
          </a:solidFill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 smtClean="0">
                <a:latin typeface="Arial Rounded MT Bold" panose="020F0704030504030204" pitchFamily="34" charset="0"/>
              </a:rPr>
              <a:t>Put Words into Practice</a:t>
            </a:r>
            <a:endParaRPr lang="en-US" sz="45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2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Conclusion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06486" y="1903206"/>
            <a:ext cx="1043298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start from helping </a:t>
            </a:r>
            <a:r>
              <a:rPr lang="en-US" altLang="zh-TW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our community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 the future, we can help </a:t>
            </a:r>
            <a:r>
              <a:rPr lang="en-US" altLang="zh-TW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Taiwan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r>
              <a:rPr lang="en-US" altLang="zh-TW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and also </a:t>
            </a:r>
            <a:r>
              <a:rPr lang="en-US" altLang="zh-TW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other countries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12290" name="Picture 2" descr="World Map Continents Africa - Free vector graphic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896" y="4211530"/>
            <a:ext cx="3911574" cy="200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27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Conclusion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86909" y="2227723"/>
            <a:ext cx="12079141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A710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Happiness comes from helping others.</a:t>
            </a:r>
            <a:endParaRPr lang="en-US" sz="5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A710A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3163" y="3332107"/>
            <a:ext cx="1055680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Let’s </a:t>
            </a:r>
            <a:r>
              <a:rPr lang="en-US" sz="5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continue helping </a:t>
            </a:r>
            <a:r>
              <a:rPr lang="en-US" sz="5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others and  </a:t>
            </a:r>
          </a:p>
          <a:p>
            <a:r>
              <a:rPr lang="en-US" sz="55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5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putting words into practice.</a:t>
            </a:r>
            <a:endParaRPr lang="en-US" sz="5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Picture 8" descr="Happy Smile Emoji - Free image on Pixabay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1" t="16376" r="17422" b="19988"/>
          <a:stretch/>
        </p:blipFill>
        <p:spPr bwMode="auto">
          <a:xfrm>
            <a:off x="10063284" y="4576298"/>
            <a:ext cx="1133339" cy="1081825"/>
          </a:xfrm>
          <a:prstGeom prst="ellipse">
            <a:avLst/>
          </a:prstGeom>
          <a:ln w="63500" cap="rnd">
            <a:solidFill>
              <a:srgbClr val="FB8D3B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02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88226" y="1852658"/>
            <a:ext cx="778373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28575">
                  <a:solidFill>
                    <a:srgbClr val="00206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Thank you, everyone!</a:t>
            </a:r>
          </a:p>
          <a:p>
            <a:pPr algn="ctr"/>
            <a:r>
              <a:rPr lang="en-US" sz="6600" b="1" dirty="0" smtClean="0">
                <a:ln w="28575">
                  <a:solidFill>
                    <a:srgbClr val="00206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You did a great job!</a:t>
            </a:r>
            <a:endParaRPr lang="en-US" sz="6600" b="1" cap="none" spc="0" dirty="0">
              <a:ln w="28575">
                <a:solidFill>
                  <a:srgbClr val="00206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pic>
        <p:nvPicPr>
          <p:cNvPr id="16390" name="Picture 6" descr="Beach Sea Sand - Free image on Pixab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568" y="3890764"/>
            <a:ext cx="2415075" cy="2415075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216714" cy="1450757"/>
          </a:xfrm>
        </p:spPr>
        <p:txBody>
          <a:bodyPr>
            <a:normAutofit/>
          </a:bodyPr>
          <a:lstStyle/>
          <a:p>
            <a:r>
              <a:rPr lang="zh-TW" altLang="en-US" sz="4500" dirty="0">
                <a:latin typeface="標楷體" panose="03000509000000000000" pitchFamily="65" charset="-120"/>
                <a:ea typeface="標楷體" panose="03000509000000000000" pitchFamily="65" charset="-120"/>
              </a:rPr>
              <a:t>讀聖賢書 字字體驗 口耳之學 夢中吃</a:t>
            </a:r>
            <a:r>
              <a:rPr lang="zh-TW" altLang="en-US" sz="4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飯</a:t>
            </a:r>
            <a:endParaRPr lang="en-US" sz="4500" dirty="0"/>
          </a:p>
        </p:txBody>
      </p:sp>
      <p:sp>
        <p:nvSpPr>
          <p:cNvPr id="3" name="Rectangle 2"/>
          <p:cNvSpPr/>
          <p:nvPr/>
        </p:nvSpPr>
        <p:spPr>
          <a:xfrm>
            <a:off x="1203534" y="1984697"/>
            <a:ext cx="1011046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讀聖賢寫的書，必須體會每個字的意義；</a:t>
            </a:r>
            <a:endParaRPr lang="en-US" altLang="zh-TW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如果僅僅限於口頭念念、耳朵聽聽，</a:t>
            </a:r>
            <a:endParaRPr lang="en-US" altLang="zh-TW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那麼就等於是在夢裡吃飯一樣。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837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How can you help others?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452451" y="1924147"/>
            <a:ext cx="11567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your </a:t>
            </a: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classmates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with homework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998" y="2847477"/>
            <a:ext cx="4008751" cy="3515591"/>
          </a:xfrm>
          <a:prstGeom prst="rect">
            <a:avLst/>
          </a:prstGeom>
        </p:spPr>
      </p:pic>
      <p:pic>
        <p:nvPicPr>
          <p:cNvPr id="5" name="Picture 4" descr="School Building Flat Drawing - Free vector graphic on Pixabay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33398" y="554783"/>
            <a:ext cx="1737285" cy="104318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285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How can you help others?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97280" y="1962784"/>
            <a:ext cx="8667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your </a:t>
            </a: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mom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fold clothes</a:t>
            </a:r>
            <a:endParaRPr lang="en-US" sz="5400" b="0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2" name="Picture 4" descr="Shirt Blouse Long Sleeve - Free image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088" y="3178008"/>
            <a:ext cx="2076154" cy="321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9289" y="3589814"/>
            <a:ext cx="2136368" cy="2204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5366635" y="4185634"/>
            <a:ext cx="1008408" cy="661123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Home House Icon - Free image on Pixabay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97943" y="456582"/>
            <a:ext cx="1166838" cy="1159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079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How can you help others?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995730" y="1924147"/>
            <a:ext cx="95789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your </a:t>
            </a: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dad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water the plants</a:t>
            </a:r>
            <a:endParaRPr lang="en-US" sz="5400" b="0" cap="none" spc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6243" y1="33432" x2="76243" y2="33432"/>
                        <a14:foregroundMark x1="81215" y1="21893" x2="81215" y2="21893"/>
                        <a14:foregroundMark x1="71547" y1="30473" x2="71547" y2="30473"/>
                        <a14:foregroundMark x1="77624" y1="30473" x2="77624" y2="30473"/>
                        <a14:foregroundMark x1="78177" y1="77219" x2="78177" y2="77219"/>
                        <a14:foregroundMark x1="17680" y1="7988" x2="17680" y2="7988"/>
                        <a14:foregroundMark x1="31492" y1="11538" x2="31492" y2="11538"/>
                        <a14:foregroundMark x1="11602" y1="18639" x2="11602" y2="18639"/>
                        <a14:foregroundMark x1="7735" y1="17160" x2="7735" y2="17160"/>
                        <a14:foregroundMark x1="9392" y1="23077" x2="9392" y2="23077"/>
                        <a14:foregroundMark x1="44475" y1="16568" x2="44475" y2="16568"/>
                        <a14:foregroundMark x1="42818" y1="11243" x2="42818" y2="11243"/>
                        <a14:foregroundMark x1="42541" y1="25148" x2="42541" y2="25148"/>
                        <a14:foregroundMark x1="43923" y1="28107" x2="43923" y2="28107"/>
                        <a14:foregroundMark x1="32873" y1="4142" x2="32873" y2="4142"/>
                        <a14:foregroundMark x1="36740" y1="2959" x2="36740" y2="2959"/>
                        <a14:foregroundMark x1="40331" y1="5030" x2="40331" y2="5030"/>
                        <a14:foregroundMark x1="27072" y1="2959" x2="27072" y2="2959"/>
                        <a14:foregroundMark x1="29282" y1="3846" x2="29282" y2="3846"/>
                        <a14:foregroundMark x1="77072" y1="74556" x2="77072" y2="74556"/>
                        <a14:foregroundMark x1="69337" y1="73964" x2="69337" y2="73964"/>
                        <a14:foregroundMark x1="69337" y1="82249" x2="69337" y2="82249"/>
                        <a14:foregroundMark x1="72099" y1="89645" x2="72099" y2="89645"/>
                        <a14:foregroundMark x1="80663" y1="92604" x2="80663" y2="92604"/>
                        <a14:foregroundMark x1="86188" y1="93195" x2="86188" y2="93195"/>
                        <a14:foregroundMark x1="88398" y1="53254" x2="88398" y2="53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6551" y="3196986"/>
            <a:ext cx="3441984" cy="321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ome House Icon - Free image on Pixabay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97943" y="456582"/>
            <a:ext cx="1166838" cy="1159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723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3846" y="2278807"/>
            <a:ext cx="10388228" cy="32932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Who can you help at school / home?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can you help them?</a:t>
            </a:r>
          </a:p>
          <a:p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5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I help _______  _________  .</a:t>
            </a:r>
            <a:endParaRPr lang="en-US" sz="50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val 2"/>
          <p:cNvSpPr/>
          <p:nvPr/>
        </p:nvSpPr>
        <p:spPr>
          <a:xfrm>
            <a:off x="4031093" y="4404575"/>
            <a:ext cx="437882" cy="39924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>
            <a:stCxn id="3" idx="4"/>
          </p:cNvCxnSpPr>
          <p:nvPr/>
        </p:nvCxnSpPr>
        <p:spPr>
          <a:xfrm>
            <a:off x="4250034" y="4803820"/>
            <a:ext cx="12879" cy="347730"/>
          </a:xfrm>
          <a:prstGeom prst="lin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4031093" y="4803820"/>
            <a:ext cx="218941" cy="178171"/>
          </a:xfrm>
          <a:prstGeom prst="lin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4262913" y="4823148"/>
            <a:ext cx="261869" cy="139515"/>
          </a:xfrm>
          <a:prstGeom prst="lin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4256473" y="5150449"/>
            <a:ext cx="197475" cy="182477"/>
          </a:xfrm>
          <a:prstGeom prst="lin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4043972" y="5155856"/>
            <a:ext cx="218941" cy="178171"/>
          </a:xfrm>
          <a:prstGeom prst="lin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Picture 8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8200" y="1339403"/>
            <a:ext cx="1561278" cy="1043186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34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68081" y="1340314"/>
            <a:ext cx="1166838" cy="11572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21771" y="349324"/>
            <a:ext cx="7544151" cy="8001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Worksheet </a:t>
            </a:r>
            <a:r>
              <a:rPr lang="en-US" altLang="zh-TW" sz="5500" b="1" dirty="0" smtClean="0"/>
              <a:t>Presentation</a:t>
            </a:r>
            <a:endParaRPr lang="en-US" sz="5500" b="1" dirty="0"/>
          </a:p>
        </p:txBody>
      </p:sp>
    </p:spTree>
    <p:extLst>
      <p:ext uri="{BB962C8B-B14F-4D97-AF65-F5344CB8AC3E}">
        <p14:creationId xmlns:p14="http://schemas.microsoft.com/office/powerpoint/2010/main" val="9929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      Task</a:t>
            </a:r>
            <a:endParaRPr lang="en-US" sz="5500" b="1" dirty="0"/>
          </a:p>
        </p:txBody>
      </p:sp>
      <p:sp>
        <p:nvSpPr>
          <p:cNvPr id="4" name="Rectangle 3"/>
          <p:cNvSpPr/>
          <p:nvPr/>
        </p:nvSpPr>
        <p:spPr>
          <a:xfrm>
            <a:off x="923036" y="3418096"/>
            <a:ext cx="104068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Please help your ______ at home.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35197" y="2300172"/>
            <a:ext cx="1308815" cy="12980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5-Point Star 5"/>
          <p:cNvSpPr/>
          <p:nvPr/>
        </p:nvSpPr>
        <p:spPr>
          <a:xfrm>
            <a:off x="1248051" y="862571"/>
            <a:ext cx="677252" cy="656823"/>
          </a:xfrm>
          <a:prstGeom prst="star5">
            <a:avLst/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FC2A8C5-F1A2-4441-8CED-AEA175A06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71" y="596"/>
            <a:ext cx="9562962" cy="6856808"/>
          </a:xfrm>
          <a:prstGeom prst="rect">
            <a:avLst/>
          </a:prstGeom>
        </p:spPr>
      </p:pic>
      <p:sp>
        <p:nvSpPr>
          <p:cNvPr id="6" name="語音泡泡: 圓角矩形 12">
            <a:extLst>
              <a:ext uri="{FF2B5EF4-FFF2-40B4-BE49-F238E27FC236}">
                <a16:creationId xmlns:a16="http://schemas.microsoft.com/office/drawing/2014/main" id="{9AA92206-104D-4BEF-BDFC-8FE6721CDA0E}"/>
              </a:ext>
            </a:extLst>
          </p:cNvPr>
          <p:cNvSpPr/>
          <p:nvPr/>
        </p:nvSpPr>
        <p:spPr>
          <a:xfrm>
            <a:off x="4635721" y="2939749"/>
            <a:ext cx="3706422" cy="2144315"/>
          </a:xfrm>
          <a:prstGeom prst="wedgeRoundRectCallout">
            <a:avLst>
              <a:gd name="adj1" fmla="val -78500"/>
              <a:gd name="adj2" fmla="val -67891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i="0" u="none" strike="noStrike" cap="none" dirty="0" smtClean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Good </a:t>
            </a:r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morning class!</a:t>
            </a:r>
          </a:p>
          <a:p>
            <a:r>
              <a:rPr lang="en-US" altLang="zh-TW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Today we are going </a:t>
            </a:r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to talk about a saying, “Happiness comes from helping others.”</a:t>
            </a:r>
            <a:endParaRPr lang="en-US" altLang="zh-TW" sz="2400" b="1" i="0" u="none" strike="sngStrike" cap="none" dirty="0">
              <a:solidFill>
                <a:schemeClr val="tx1"/>
              </a:solidFill>
              <a:latin typeface="Comic Sans MS" panose="030F0702030302020204" pitchFamily="66" charset="0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274371" y="0"/>
            <a:ext cx="3358810" cy="7589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Read Aloud</a:t>
            </a:r>
            <a:endParaRPr lang="en-US" sz="5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2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01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3373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 smtClean="0"/>
              <a:t>Video: The Bike Ride</a:t>
            </a:r>
            <a:endParaRPr lang="en-US" sz="5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927910" y="6488668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4">
                    <a:lumMod val="75000"/>
                  </a:schemeClr>
                </a:solidFill>
              </a:rPr>
              <a:t>https://www.youtube.com/watch?v=rMgncEq50vo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8098" y="2238057"/>
            <a:ext cx="11313675" cy="32316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Happiness comes from helping others.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When you help others, </a:t>
            </a:r>
          </a:p>
          <a:p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you feel happy and they also feel happy.</a:t>
            </a:r>
          </a:p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8" descr="Happy Smile Emoji - Free image on Pixabay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1" t="16376" r="17422" b="19988"/>
          <a:stretch/>
        </p:blipFill>
        <p:spPr bwMode="auto">
          <a:xfrm>
            <a:off x="3708258" y="4783516"/>
            <a:ext cx="1133339" cy="1081825"/>
          </a:xfrm>
          <a:prstGeom prst="ellipse">
            <a:avLst/>
          </a:prstGeom>
          <a:ln w="63500" cap="rnd">
            <a:solidFill>
              <a:srgbClr val="FB8D3B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appy Smile Emoji - Free image on Pixabay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1" t="16376" r="17422" b="19988"/>
          <a:stretch/>
        </p:blipFill>
        <p:spPr bwMode="auto">
          <a:xfrm>
            <a:off x="9880249" y="4783515"/>
            <a:ext cx="1133339" cy="1081825"/>
          </a:xfrm>
          <a:prstGeom prst="ellipse">
            <a:avLst/>
          </a:prstGeom>
          <a:ln w="63500" cap="rnd">
            <a:solidFill>
              <a:srgbClr val="FB8D3B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5" y="809170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4003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FC2A8C5-F1A2-4441-8CED-AEA175A06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71" y="596"/>
            <a:ext cx="9562962" cy="6856808"/>
          </a:xfrm>
          <a:prstGeom prst="rect">
            <a:avLst/>
          </a:prstGeom>
        </p:spPr>
      </p:pic>
      <p:sp>
        <p:nvSpPr>
          <p:cNvPr id="6" name="語音泡泡: 圓角矩形 12">
            <a:extLst>
              <a:ext uri="{FF2B5EF4-FFF2-40B4-BE49-F238E27FC236}">
                <a16:creationId xmlns:a16="http://schemas.microsoft.com/office/drawing/2014/main" id="{9AA92206-104D-4BEF-BDFC-8FE6721CDA0E}"/>
              </a:ext>
            </a:extLst>
          </p:cNvPr>
          <p:cNvSpPr/>
          <p:nvPr/>
        </p:nvSpPr>
        <p:spPr>
          <a:xfrm>
            <a:off x="4635721" y="2939749"/>
            <a:ext cx="3706422" cy="2144315"/>
          </a:xfrm>
          <a:prstGeom prst="wedgeRoundRectCallout">
            <a:avLst>
              <a:gd name="adj1" fmla="val -78500"/>
              <a:gd name="adj2" fmla="val -67891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i="0" u="none" strike="noStrike" cap="none" dirty="0" smtClean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Good </a:t>
            </a:r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morning class!</a:t>
            </a:r>
          </a:p>
          <a:p>
            <a:r>
              <a:rPr lang="en-US" altLang="zh-TW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Today we are going </a:t>
            </a:r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to talk about a saying, “Happiness comes from helping others.”</a:t>
            </a:r>
            <a:endParaRPr lang="en-US" altLang="zh-TW" sz="2400" b="1" i="0" u="none" strike="sngStrike" cap="none" dirty="0">
              <a:solidFill>
                <a:schemeClr val="tx1"/>
              </a:solidFill>
              <a:latin typeface="Comic Sans MS" panose="030F0702030302020204" pitchFamily="66" charset="0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74371" y="0"/>
            <a:ext cx="3798938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Story Review</a:t>
            </a:r>
            <a:endParaRPr lang="en-US" sz="5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1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590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2E5EBF1-1D95-4C78-9D31-84CC2D7F7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91" y="656"/>
            <a:ext cx="9654217" cy="6856688"/>
          </a:xfrm>
          <a:prstGeom prst="rect">
            <a:avLst/>
          </a:prstGeom>
        </p:spPr>
      </p:pic>
      <p:sp>
        <p:nvSpPr>
          <p:cNvPr id="6" name="語音泡泡: 圓角矩形 18">
            <a:extLst>
              <a:ext uri="{FF2B5EF4-FFF2-40B4-BE49-F238E27FC236}">
                <a16:creationId xmlns:a16="http://schemas.microsoft.com/office/drawing/2014/main" id="{1B2C23E4-7740-4195-B337-D4F0E628CAA6}"/>
              </a:ext>
            </a:extLst>
          </p:cNvPr>
          <p:cNvSpPr/>
          <p:nvPr/>
        </p:nvSpPr>
        <p:spPr>
          <a:xfrm>
            <a:off x="4880090" y="1899008"/>
            <a:ext cx="3419847" cy="1660906"/>
          </a:xfrm>
          <a:prstGeom prst="wedgeRoundRectCallout">
            <a:avLst>
              <a:gd name="adj1" fmla="val -71853"/>
              <a:gd name="adj2" fmla="val -1149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You must put words into practice. Words without actions are blind.</a:t>
            </a:r>
            <a:endParaRPr lang="en-US" altLang="zh-TW" sz="2400" b="1" dirty="0">
              <a:solidFill>
                <a:schemeClr val="tx1"/>
              </a:solidFill>
              <a:latin typeface="Comic Sans MS" panose="030F0702030302020204" pitchFamily="66" charset="0"/>
              <a:cs typeface="Calibri Light" panose="020F0302020204030204" pitchFamily="34" charset="0"/>
              <a:sym typeface="Comic Sans MS"/>
            </a:endParaRPr>
          </a:p>
        </p:txBody>
      </p:sp>
      <p:sp>
        <p:nvSpPr>
          <p:cNvPr id="7" name="語音泡泡: 圓角矩形 1">
            <a:extLst>
              <a:ext uri="{FF2B5EF4-FFF2-40B4-BE49-F238E27FC236}">
                <a16:creationId xmlns:a16="http://schemas.microsoft.com/office/drawing/2014/main" id="{011D12FA-784A-41A4-8063-9A6F729503AA}"/>
              </a:ext>
            </a:extLst>
          </p:cNvPr>
          <p:cNvSpPr/>
          <p:nvPr/>
        </p:nvSpPr>
        <p:spPr>
          <a:xfrm>
            <a:off x="5331655" y="3981157"/>
            <a:ext cx="2364771" cy="718813"/>
          </a:xfrm>
          <a:prstGeom prst="wedgeRoundRectCallout">
            <a:avLst>
              <a:gd name="adj1" fmla="val 50977"/>
              <a:gd name="adj2" fmla="val 8480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Okay, </a:t>
            </a:r>
            <a:r>
              <a:rPr lang="en-US" altLang="zh-TW" sz="2400" b="1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I see…</a:t>
            </a:r>
            <a:endParaRPr lang="en-US" altLang="zh-TW" sz="2400" b="1" i="0" u="none" strike="noStrike" cap="none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423635" y="0"/>
            <a:ext cx="2411244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1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>
          <a:xfrm>
            <a:off x="1540995" y="3835927"/>
            <a:ext cx="669702" cy="489398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403880" y="3195769"/>
            <a:ext cx="7141634" cy="17697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It’s important to </a:t>
            </a:r>
          </a:p>
          <a:p>
            <a:pPr algn="ctr"/>
            <a:r>
              <a:rPr lang="en-US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put words into practice</a:t>
            </a:r>
            <a:r>
              <a:rPr lang="en-US" sz="5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64713" y="1731404"/>
            <a:ext cx="11386643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A710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Happiness comes from helping others.</a:t>
            </a:r>
            <a:endParaRPr lang="en-US" sz="5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A710A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2677606" y="3309557"/>
            <a:ext cx="677252" cy="656823"/>
          </a:xfrm>
          <a:prstGeom prst="star5">
            <a:avLst/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5479" y="1245876"/>
            <a:ext cx="85275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Put words into practice</a:t>
            </a:r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20866" y="2622393"/>
            <a:ext cx="1058430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You think about what you want to do.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443614" y="3855163"/>
            <a:ext cx="677252" cy="656823"/>
          </a:xfrm>
          <a:prstGeom prst="star5">
            <a:avLst/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20866" y="3752688"/>
            <a:ext cx="324338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You do it.</a:t>
            </a:r>
            <a:endParaRPr lang="en-US" sz="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160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97280" y="286603"/>
            <a:ext cx="3539114" cy="98840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Worksheet</a:t>
            </a:r>
            <a:endParaRPr lang="en-US" sz="55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89" y="1275008"/>
            <a:ext cx="7821810" cy="467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Oval 8"/>
          <p:cNvSpPr/>
          <p:nvPr/>
        </p:nvSpPr>
        <p:spPr>
          <a:xfrm>
            <a:off x="5782612" y="4142020"/>
            <a:ext cx="489398" cy="3992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5343" y="4682933"/>
            <a:ext cx="489398" cy="3992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1491" y="1873301"/>
            <a:ext cx="232627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</a:t>
            </a:r>
            <a:r>
              <a:rPr lang="en-US" sz="5000" b="0" cap="none" spc="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rite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ircle</a:t>
            </a:r>
            <a:endParaRPr lang="en-US" sz="5000" b="0" cap="none" spc="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286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did you want to do?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196366" y="1924147"/>
            <a:ext cx="9177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Wake up early in the morning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102" name="Picture 6" descr="早起的男孩插畫素材_矢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686" y="3034264"/>
            <a:ext cx="4434939" cy="3328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4412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did you want to do?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982572" y="1924146"/>
            <a:ext cx="7777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Eat fruits and vegetables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12" l="0" r="99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0811" y="3034262"/>
            <a:ext cx="43910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24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did you want to do?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97280" y="1885510"/>
            <a:ext cx="5770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Exercise regularly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1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641" y="1885510"/>
            <a:ext cx="2315514" cy="463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9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did you want to do?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206567" y="1937025"/>
            <a:ext cx="11839844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4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 homework first and then play computer games</a:t>
            </a:r>
            <a:endParaRPr lang="en-US" sz="4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0" name="Picture 2" descr="Computer Desktop Keyboard - Free image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869" y="3400023"/>
            <a:ext cx="3137794" cy="252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622276" y="4172755"/>
            <a:ext cx="1008408" cy="661123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752" y1="12113" x2="12752" y2="12113"/>
                        <a14:foregroundMark x1="65772" y1="48451" x2="65772" y2="48451"/>
                        <a14:foregroundMark x1="48993" y1="57183" x2="48993" y2="57183"/>
                        <a14:foregroundMark x1="44631" y1="59718" x2="44631" y2="59718"/>
                        <a14:foregroundMark x1="53020" y1="58592" x2="53020" y2="58592"/>
                        <a14:foregroundMark x1="54362" y1="55211" x2="54362" y2="55211"/>
                        <a14:foregroundMark x1="92282" y1="35493" x2="92282" y2="35493"/>
                        <a14:foregroundMark x1="95638" y1="34366" x2="95638" y2="34366"/>
                        <a14:foregroundMark x1="90268" y1="35211" x2="90268" y2="35211"/>
                        <a14:foregroundMark x1="91275" y1="40845" x2="91275" y2="40845"/>
                        <a14:foregroundMark x1="85235" y1="42535" x2="85235" y2="42535"/>
                        <a14:foregroundMark x1="80537" y1="45915" x2="80537" y2="45915"/>
                        <a14:foregroundMark x1="74497" y1="47606" x2="74497" y2="47606"/>
                        <a14:foregroundMark x1="74832" y1="49577" x2="74832" y2="49577"/>
                        <a14:foregroundMark x1="69128" y1="50704" x2="69128" y2="50704"/>
                        <a14:foregroundMark x1="7383" y1="25352" x2="7383" y2="25352"/>
                        <a14:foregroundMark x1="8054" y1="55211" x2="8054" y2="55211"/>
                        <a14:foregroundMark x1="7047" y1="88732" x2="7047" y2="88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0815" y="2816279"/>
            <a:ext cx="2832322" cy="337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05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Worksheet Discussion</a:t>
            </a:r>
            <a:endParaRPr lang="en-US" sz="5500" dirty="0"/>
          </a:p>
        </p:txBody>
      </p:sp>
      <p:sp>
        <p:nvSpPr>
          <p:cNvPr id="4" name="Rectangle 3"/>
          <p:cNvSpPr/>
          <p:nvPr/>
        </p:nvSpPr>
        <p:spPr>
          <a:xfrm>
            <a:off x="603285" y="2258996"/>
            <a:ext cx="11381706" cy="29238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did you want to do?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Did you do it?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Was it difficult to</a:t>
            </a:r>
            <a:r>
              <a:rPr lang="zh-TW" alt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600" b="0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“put words into </a:t>
            </a:r>
            <a:r>
              <a:rPr lang="en-US" sz="4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practice</a:t>
            </a:r>
            <a:r>
              <a:rPr lang="en-US" sz="460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  <a:p>
            <a:r>
              <a:rPr lang="zh-TW" altLang="en-US" sz="4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TW" alt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Why? </a:t>
            </a:r>
            <a:endParaRPr lang="en-US" sz="4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61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/>
              <a:t>Worksheet Discussion</a:t>
            </a:r>
            <a:endParaRPr lang="en-US" sz="5500" dirty="0"/>
          </a:p>
        </p:txBody>
      </p:sp>
      <p:sp>
        <p:nvSpPr>
          <p:cNvPr id="4" name="Rectangle 3"/>
          <p:cNvSpPr/>
          <p:nvPr/>
        </p:nvSpPr>
        <p:spPr>
          <a:xfrm>
            <a:off x="1201956" y="2023160"/>
            <a:ext cx="345017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did it.</a:t>
            </a:r>
            <a:endParaRPr lang="en-US" sz="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222392" y="3184301"/>
            <a:ext cx="669702" cy="489398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940438" y="3033514"/>
            <a:ext cx="744479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put words into practice.</a:t>
            </a:r>
            <a:endParaRPr lang="en-US" sz="50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31250" y="4026140"/>
            <a:ext cx="498104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didn’t do it.</a:t>
            </a:r>
            <a:endParaRPr lang="en-US" sz="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259928" y="5113986"/>
            <a:ext cx="669702" cy="489398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038555" y="5000052"/>
            <a:ext cx="866525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Words without actions are blind.</a:t>
            </a:r>
            <a:endParaRPr lang="en-US" sz="5000" b="0" cap="none" spc="0" dirty="0">
              <a:ln w="0"/>
              <a:solidFill>
                <a:srgbClr val="FF5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471" y="1880694"/>
            <a:ext cx="1030259" cy="10482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839388" y="3948866"/>
            <a:ext cx="1030259" cy="104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Feelings</a:t>
            </a:r>
            <a:endParaRPr lang="en-US" sz="5500" b="1" dirty="0"/>
          </a:p>
        </p:txBody>
      </p:sp>
      <p:sp>
        <p:nvSpPr>
          <p:cNvPr id="7" name="Rectangle 6"/>
          <p:cNvSpPr/>
          <p:nvPr/>
        </p:nvSpPr>
        <p:spPr>
          <a:xfrm>
            <a:off x="1097280" y="4466835"/>
            <a:ext cx="1918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happy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01812" y="4466835"/>
            <a:ext cx="1151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sad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38698" y="4466835"/>
            <a:ext cx="1765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angry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918525" y="4508471"/>
            <a:ext cx="2805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surprised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03645" y="6390988"/>
            <a:ext cx="503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https://www.youtube.com/watch?v=a1NIWCr0R-k</a:t>
            </a:r>
          </a:p>
        </p:txBody>
      </p:sp>
      <p:pic>
        <p:nvPicPr>
          <p:cNvPr id="3" name="Picture 4" descr="Sad Emoji Face - Free image on Pixabay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8" b="6979"/>
          <a:stretch/>
        </p:blipFill>
        <p:spPr bwMode="auto">
          <a:xfrm>
            <a:off x="3529717" y="2108738"/>
            <a:ext cx="2407320" cy="21519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Emoji Emoticon Anger - Free image on Pixabay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0" t="3905" r="14639" b="3549"/>
          <a:stretch/>
        </p:blipFill>
        <p:spPr bwMode="auto">
          <a:xfrm>
            <a:off x="6304028" y="2100927"/>
            <a:ext cx="2254614" cy="2152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appy Smile Emoji - Free image on Pixabay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0" b="5195"/>
          <a:stretch/>
        </p:blipFill>
        <p:spPr bwMode="auto">
          <a:xfrm>
            <a:off x="788184" y="2100927"/>
            <a:ext cx="2374542" cy="2132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Smiley Stunned Amazed - Free image on Pixabay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78339" y="2128898"/>
            <a:ext cx="2087643" cy="2131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hlinkClick r:id="rId7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349" y="803858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103644" y="6432624"/>
            <a:ext cx="5030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https://www.youtube.com/watch?v=a1NIWCr0R-k</a:t>
            </a:r>
          </a:p>
        </p:txBody>
      </p:sp>
    </p:spTree>
    <p:extLst>
      <p:ext uri="{BB962C8B-B14F-4D97-AF65-F5344CB8AC3E}">
        <p14:creationId xmlns:p14="http://schemas.microsoft.com/office/powerpoint/2010/main" val="35578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2E5EBF1-1D95-4C78-9D31-84CC2D7F7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91" y="656"/>
            <a:ext cx="9654217" cy="6856688"/>
          </a:xfrm>
          <a:prstGeom prst="rect">
            <a:avLst/>
          </a:prstGeom>
        </p:spPr>
      </p:pic>
      <p:sp>
        <p:nvSpPr>
          <p:cNvPr id="6" name="語音泡泡: 圓角矩形 18">
            <a:extLst>
              <a:ext uri="{FF2B5EF4-FFF2-40B4-BE49-F238E27FC236}">
                <a16:creationId xmlns:a16="http://schemas.microsoft.com/office/drawing/2014/main" id="{1B2C23E4-7740-4195-B337-D4F0E628CAA6}"/>
              </a:ext>
            </a:extLst>
          </p:cNvPr>
          <p:cNvSpPr/>
          <p:nvPr/>
        </p:nvSpPr>
        <p:spPr>
          <a:xfrm>
            <a:off x="4880090" y="1899008"/>
            <a:ext cx="3419847" cy="1660906"/>
          </a:xfrm>
          <a:prstGeom prst="wedgeRoundRectCallout">
            <a:avLst>
              <a:gd name="adj1" fmla="val -71853"/>
              <a:gd name="adj2" fmla="val -1149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You must put words into practice. Words without actions are blind.</a:t>
            </a:r>
            <a:endParaRPr lang="en-US" altLang="zh-TW" sz="2400" b="1" dirty="0">
              <a:solidFill>
                <a:schemeClr val="tx1"/>
              </a:solidFill>
              <a:latin typeface="Comic Sans MS" panose="030F0702030302020204" pitchFamily="66" charset="0"/>
              <a:cs typeface="Calibri Light" panose="020F0302020204030204" pitchFamily="34" charset="0"/>
              <a:sym typeface="Comic Sans MS"/>
            </a:endParaRPr>
          </a:p>
        </p:txBody>
      </p:sp>
      <p:sp>
        <p:nvSpPr>
          <p:cNvPr id="7" name="語音泡泡: 圓角矩形 1">
            <a:extLst>
              <a:ext uri="{FF2B5EF4-FFF2-40B4-BE49-F238E27FC236}">
                <a16:creationId xmlns:a16="http://schemas.microsoft.com/office/drawing/2014/main" id="{011D12FA-784A-41A4-8063-9A6F729503AA}"/>
              </a:ext>
            </a:extLst>
          </p:cNvPr>
          <p:cNvSpPr/>
          <p:nvPr/>
        </p:nvSpPr>
        <p:spPr>
          <a:xfrm>
            <a:off x="5331655" y="3981157"/>
            <a:ext cx="2364771" cy="718813"/>
          </a:xfrm>
          <a:prstGeom prst="wedgeRoundRectCallout">
            <a:avLst>
              <a:gd name="adj1" fmla="val 50977"/>
              <a:gd name="adj2" fmla="val 8480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Okay, </a:t>
            </a:r>
            <a:r>
              <a:rPr lang="en-US" altLang="zh-TW" sz="2400" b="1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I see…</a:t>
            </a:r>
            <a:endParaRPr lang="en-US" altLang="zh-TW" sz="2400" b="1" i="0" u="none" strike="noStrike" cap="none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68891" y="0"/>
            <a:ext cx="3358810" cy="7691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Read Aloud</a:t>
            </a:r>
            <a:endParaRPr lang="en-US" sz="5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3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70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224" y="314189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/>
              <a:t>Video: Lend a Helping Hand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46884" y="6345719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4">
                    <a:lumMod val="75000"/>
                  </a:schemeClr>
                </a:solidFill>
              </a:rPr>
              <a:t>https://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www.youtube.com/watch?v=nmeiITWnqJA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45274" y="2276693"/>
            <a:ext cx="8477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Helping others is very easy.</a:t>
            </a: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0" y="877927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5356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2E5EBF1-1D95-4C78-9D31-84CC2D7F7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91" y="656"/>
            <a:ext cx="9654217" cy="6856688"/>
          </a:xfrm>
          <a:prstGeom prst="rect">
            <a:avLst/>
          </a:prstGeom>
        </p:spPr>
      </p:pic>
      <p:sp>
        <p:nvSpPr>
          <p:cNvPr id="6" name="語音泡泡: 圓角矩形 18">
            <a:extLst>
              <a:ext uri="{FF2B5EF4-FFF2-40B4-BE49-F238E27FC236}">
                <a16:creationId xmlns:a16="http://schemas.microsoft.com/office/drawing/2014/main" id="{1B2C23E4-7740-4195-B337-D4F0E628CAA6}"/>
              </a:ext>
            </a:extLst>
          </p:cNvPr>
          <p:cNvSpPr/>
          <p:nvPr/>
        </p:nvSpPr>
        <p:spPr>
          <a:xfrm>
            <a:off x="4880090" y="1899008"/>
            <a:ext cx="3419847" cy="1660906"/>
          </a:xfrm>
          <a:prstGeom prst="wedgeRoundRectCallout">
            <a:avLst>
              <a:gd name="adj1" fmla="val -71853"/>
              <a:gd name="adj2" fmla="val -1149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You must put words into practice. Words without actions are blind.</a:t>
            </a:r>
            <a:endParaRPr lang="en-US" altLang="zh-TW" sz="2400" b="1" dirty="0">
              <a:solidFill>
                <a:schemeClr val="tx1"/>
              </a:solidFill>
              <a:latin typeface="Comic Sans MS" panose="030F0702030302020204" pitchFamily="66" charset="0"/>
              <a:cs typeface="Calibri Light" panose="020F0302020204030204" pitchFamily="34" charset="0"/>
              <a:sym typeface="Comic Sans MS"/>
            </a:endParaRPr>
          </a:p>
        </p:txBody>
      </p:sp>
      <p:sp>
        <p:nvSpPr>
          <p:cNvPr id="7" name="語音泡泡: 圓角矩形 1">
            <a:extLst>
              <a:ext uri="{FF2B5EF4-FFF2-40B4-BE49-F238E27FC236}">
                <a16:creationId xmlns:a16="http://schemas.microsoft.com/office/drawing/2014/main" id="{011D12FA-784A-41A4-8063-9A6F729503AA}"/>
              </a:ext>
            </a:extLst>
          </p:cNvPr>
          <p:cNvSpPr/>
          <p:nvPr/>
        </p:nvSpPr>
        <p:spPr>
          <a:xfrm>
            <a:off x="5331655" y="3981157"/>
            <a:ext cx="2364771" cy="718813"/>
          </a:xfrm>
          <a:prstGeom prst="wedgeRoundRectCallout">
            <a:avLst>
              <a:gd name="adj1" fmla="val 50977"/>
              <a:gd name="adj2" fmla="val 84806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Okay, </a:t>
            </a:r>
            <a:r>
              <a:rPr lang="en-US" altLang="zh-TW" sz="2400" b="1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I see…</a:t>
            </a:r>
            <a:endParaRPr lang="en-US" altLang="zh-TW" sz="2400" b="1" i="0" u="none" strike="noStrike" cap="none" dirty="0">
              <a:solidFill>
                <a:schemeClr val="tx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268891" y="45904"/>
            <a:ext cx="3798938" cy="7130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Story Review</a:t>
            </a:r>
            <a:endParaRPr lang="en-US" sz="5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3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9FF9C0A5-ED64-4B33-8914-D699BA8CA2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19" y="0"/>
            <a:ext cx="9759696" cy="6858000"/>
          </a:xfrm>
          <a:prstGeom prst="rect">
            <a:avLst/>
          </a:prstGeom>
        </p:spPr>
      </p:pic>
      <p:sp>
        <p:nvSpPr>
          <p:cNvPr id="3" name="Google Shape;118;p2"/>
          <p:cNvSpPr/>
          <p:nvPr/>
        </p:nvSpPr>
        <p:spPr>
          <a:xfrm>
            <a:off x="6252570" y="1220994"/>
            <a:ext cx="3559748" cy="1199597"/>
          </a:xfrm>
          <a:prstGeom prst="wedgeRoundRectCallout">
            <a:avLst>
              <a:gd name="adj1" fmla="val -90801"/>
              <a:gd name="adj2" fmla="val 1372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Microsoft Yahei"/>
              </a:rPr>
              <a:t>How do we put words into practice? </a:t>
            </a:r>
            <a:endParaRPr sz="2400" b="1" i="0" u="none" strike="noStrike" cap="none" dirty="0">
              <a:solidFill>
                <a:schemeClr val="dk1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7;p2"/>
          <p:cNvSpPr/>
          <p:nvPr/>
        </p:nvSpPr>
        <p:spPr>
          <a:xfrm>
            <a:off x="3268061" y="3429000"/>
            <a:ext cx="3111118" cy="962174"/>
          </a:xfrm>
          <a:prstGeom prst="wedgeRoundRectCallout">
            <a:avLst>
              <a:gd name="adj1" fmla="val 41194"/>
              <a:gd name="adj2" fmla="val 7901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Times New Roman"/>
              </a:rPr>
              <a:t>Do volunteer work.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5" name="Google Shape;120;p2"/>
          <p:cNvSpPr/>
          <p:nvPr/>
        </p:nvSpPr>
        <p:spPr>
          <a:xfrm>
            <a:off x="7246858" y="2566869"/>
            <a:ext cx="3648591" cy="962174"/>
          </a:xfrm>
          <a:prstGeom prst="wedgeRoundRectCallout">
            <a:avLst>
              <a:gd name="adj1" fmla="val -4847"/>
              <a:gd name="adj2" fmla="val 8890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Times New Roman"/>
              </a:rPr>
              <a:t>Do community service.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Times New Roman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98074" y="0"/>
            <a:ext cx="2411244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7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Discussion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598361" y="1943422"/>
            <a:ext cx="1092465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 smtClean="0">
                <a:ln w="0"/>
                <a:solidFill>
                  <a:srgbClr val="FB8D3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“Happiness comes from helping others.”</a:t>
            </a:r>
          </a:p>
          <a:p>
            <a:r>
              <a:rPr lang="zh-TW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do you </a:t>
            </a:r>
            <a:r>
              <a:rPr lang="en-US" sz="4800" b="0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put words into practice</a:t>
            </a: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 you have any ideas</a:t>
            </a:r>
            <a:r>
              <a:rPr lang="en-US" altLang="zh-TW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  <a:p>
            <a:r>
              <a:rPr 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TW" alt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-Do volunteer work.</a:t>
            </a:r>
          </a:p>
          <a:p>
            <a:r>
              <a:rPr lang="en-US" sz="4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TW" alt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-Do community service.</a:t>
            </a:r>
            <a:endParaRPr lang="en-US" sz="4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 descr="Man Silhouette Thinking - Free image on Pixab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429" y="3767072"/>
            <a:ext cx="1885950" cy="242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6507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is </a:t>
            </a:r>
            <a:r>
              <a:rPr lang="en-US" sz="5500" b="1" dirty="0" smtClean="0">
                <a:solidFill>
                  <a:srgbClr val="0070C0"/>
                </a:solidFill>
              </a:rPr>
              <a:t>volunteer work</a:t>
            </a:r>
            <a:r>
              <a:rPr lang="en-US" sz="5500" b="1" dirty="0" smtClean="0"/>
              <a:t>? </a:t>
            </a:r>
            <a:endParaRPr lang="en-US" sz="55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2096" y="2001420"/>
            <a:ext cx="94708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work that can help others.</a:t>
            </a:r>
          </a:p>
        </p:txBody>
      </p:sp>
    </p:spTree>
    <p:extLst>
      <p:ext uri="{BB962C8B-B14F-4D97-AF65-F5344CB8AC3E}">
        <p14:creationId xmlns:p14="http://schemas.microsoft.com/office/powerpoint/2010/main" val="5455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are </a:t>
            </a:r>
            <a:r>
              <a:rPr lang="en-US" sz="5500" b="1" dirty="0" smtClean="0">
                <a:solidFill>
                  <a:srgbClr val="0070C0"/>
                </a:solidFill>
              </a:rPr>
              <a:t>volunteers</a:t>
            </a:r>
            <a:r>
              <a:rPr lang="en-US" sz="5500" b="1" dirty="0" smtClean="0"/>
              <a:t>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97280" y="2079812"/>
            <a:ext cx="89065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People who help others and </a:t>
            </a:r>
          </a:p>
          <a:p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 one asks them to do it.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056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For </a:t>
            </a:r>
            <a:r>
              <a:rPr lang="en-US" sz="5500" b="1" dirty="0"/>
              <a:t>E</a:t>
            </a:r>
            <a:r>
              <a:rPr lang="en-US" sz="5500" b="1" dirty="0" smtClean="0"/>
              <a:t>xample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241484" y="2001421"/>
            <a:ext cx="11950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help your </a:t>
            </a:r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teacher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rgbClr val="FFCC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carry notebooks</a:t>
            </a:r>
            <a:r>
              <a:rPr lang="en-US" sz="54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r>
              <a:rPr lang="en-US" sz="5400" b="0" cap="none" spc="0" dirty="0" smtClean="0">
                <a:ln w="0"/>
                <a:solidFill>
                  <a:srgbClr val="FFCC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5400" b="0" cap="none" spc="0" dirty="0">
              <a:ln w="0"/>
              <a:solidFill>
                <a:srgbClr val="FFCC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8" descr="一個男孩背著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433" y="3304723"/>
            <a:ext cx="2341278" cy="2884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50006" y="2001421"/>
            <a:ext cx="1287887" cy="923330"/>
          </a:xfrm>
          <a:prstGeom prst="rect">
            <a:avLst/>
          </a:prstGeom>
          <a:noFill/>
          <a:ln w="3810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171386" y="2056178"/>
            <a:ext cx="4805966" cy="923330"/>
          </a:xfrm>
          <a:prstGeom prst="rect">
            <a:avLst/>
          </a:prstGeom>
          <a:noFill/>
          <a:ln w="3810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455312" y="3034265"/>
            <a:ext cx="12879" cy="605307"/>
          </a:xfrm>
          <a:prstGeom prst="straightConnector1">
            <a:avLst/>
          </a:prstGeom>
          <a:ln w="7620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772917" y="3080631"/>
            <a:ext cx="12879" cy="605307"/>
          </a:xfrm>
          <a:prstGeom prst="straightConnector1">
            <a:avLst/>
          </a:prstGeom>
          <a:ln w="7620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21374" y="3654983"/>
            <a:ext cx="25919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volunteer</a:t>
            </a:r>
            <a:endParaRPr lang="en-US" sz="4800" b="0" cap="none" spc="0" dirty="0">
              <a:ln w="0"/>
              <a:solidFill>
                <a:srgbClr val="FF5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92140" y="3699489"/>
            <a:ext cx="39873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</a:t>
            </a:r>
            <a:r>
              <a:rPr lang="en-US" sz="4800" b="0" cap="none" spc="0" dirty="0" smtClean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olunteer work</a:t>
            </a:r>
            <a:endParaRPr lang="en-US" sz="4800" b="0" cap="none" spc="0" dirty="0">
              <a:ln w="0"/>
              <a:solidFill>
                <a:srgbClr val="FF5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230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is </a:t>
            </a:r>
            <a:r>
              <a:rPr lang="en-US" sz="5500" b="1" dirty="0" smtClean="0">
                <a:solidFill>
                  <a:srgbClr val="0070C0"/>
                </a:solidFill>
              </a:rPr>
              <a:t>community service</a:t>
            </a:r>
            <a:r>
              <a:rPr lang="en-US" sz="5500" b="1" dirty="0" smtClean="0"/>
              <a:t>?</a:t>
            </a:r>
            <a:r>
              <a:rPr lang="en-US" sz="5500" b="1" dirty="0">
                <a:solidFill>
                  <a:srgbClr val="FF0000"/>
                </a:solidFill>
              </a:rPr>
              <a:t> 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97280" y="2014299"/>
            <a:ext cx="7936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Helping your community.</a:t>
            </a:r>
          </a:p>
        </p:txBody>
      </p:sp>
    </p:spTree>
    <p:extLst>
      <p:ext uri="{BB962C8B-B14F-4D97-AF65-F5344CB8AC3E}">
        <p14:creationId xmlns:p14="http://schemas.microsoft.com/office/powerpoint/2010/main" val="9396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Feelings</a:t>
            </a:r>
            <a:endParaRPr lang="en-US" sz="5500" b="1" dirty="0"/>
          </a:p>
        </p:txBody>
      </p:sp>
      <p:sp>
        <p:nvSpPr>
          <p:cNvPr id="4" name="Rectangle 3"/>
          <p:cNvSpPr/>
          <p:nvPr/>
        </p:nvSpPr>
        <p:spPr>
          <a:xfrm>
            <a:off x="1097280" y="2474771"/>
            <a:ext cx="607389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do you feel?</a:t>
            </a:r>
          </a:p>
          <a:p>
            <a:endParaRPr lang="en-US" altLang="zh-TW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TW" alt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feel ______ .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8" descr="Happy Smile Emoji - Free image on Pixabay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0" b="5195"/>
          <a:stretch/>
        </p:blipFill>
        <p:spPr bwMode="auto">
          <a:xfrm>
            <a:off x="7508384" y="2240923"/>
            <a:ext cx="1700011" cy="1526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ad Emoji Face - Free image on Pixabay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8" b="6979"/>
          <a:stretch/>
        </p:blipFill>
        <p:spPr bwMode="auto">
          <a:xfrm>
            <a:off x="9632129" y="2264833"/>
            <a:ext cx="1680875" cy="1502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Emoji Emoticon Anger - Free image on Pixabay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0" t="3905" r="14639" b="3549"/>
          <a:stretch/>
        </p:blipFill>
        <p:spPr bwMode="auto">
          <a:xfrm>
            <a:off x="7513727" y="4106202"/>
            <a:ext cx="1694668" cy="1617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Smiley Stunned Amazed - Free image on Pixabay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32130" y="4106202"/>
            <a:ext cx="1588838" cy="1622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42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1B27D36D-CC7A-43C0-9CD6-A895703266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40" y="0"/>
            <a:ext cx="9570720" cy="6858000"/>
          </a:xfrm>
          <a:prstGeom prst="rect">
            <a:avLst/>
          </a:prstGeom>
        </p:spPr>
      </p:pic>
      <p:sp>
        <p:nvSpPr>
          <p:cNvPr id="3" name="Google Shape;135;p31"/>
          <p:cNvSpPr/>
          <p:nvPr/>
        </p:nvSpPr>
        <p:spPr>
          <a:xfrm>
            <a:off x="6978524" y="2346555"/>
            <a:ext cx="3734190" cy="1487587"/>
          </a:xfrm>
          <a:prstGeom prst="wedgeRoundRectCallout">
            <a:avLst>
              <a:gd name="adj1" fmla="val -67189"/>
              <a:gd name="adj2" fmla="val -8592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Community service is a good idea. Have you done it before?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4" name="Google Shape;134;p31"/>
          <p:cNvSpPr/>
          <p:nvPr/>
        </p:nvSpPr>
        <p:spPr>
          <a:xfrm>
            <a:off x="5124531" y="3918550"/>
            <a:ext cx="1542293" cy="749176"/>
          </a:xfrm>
          <a:prstGeom prst="wedgeRoundRectCallout">
            <a:avLst>
              <a:gd name="adj1" fmla="val 47754"/>
              <a:gd name="adj2" fmla="val 7744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No.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134;p31"/>
          <p:cNvSpPr/>
          <p:nvPr/>
        </p:nvSpPr>
        <p:spPr>
          <a:xfrm>
            <a:off x="7965127" y="6005004"/>
            <a:ext cx="1474299" cy="749176"/>
          </a:xfrm>
          <a:prstGeom prst="wedgeRoundRectCallout">
            <a:avLst>
              <a:gd name="adj1" fmla="val 48708"/>
              <a:gd name="adj2" fmla="val -134738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No.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08266" y="0"/>
            <a:ext cx="2411244" cy="8018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75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Community Service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971849" y="1891906"/>
            <a:ext cx="900650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Have you done it before?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It’s a good idea.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Let’s </a:t>
            </a:r>
            <a:r>
              <a:rPr lang="en-US" sz="540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put words into practice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(Let’s do it.)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5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63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6F61D7A1-3FAB-4117-857F-D032EB9B50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28" y="0"/>
            <a:ext cx="9534144" cy="6858000"/>
          </a:xfrm>
          <a:prstGeom prst="rect">
            <a:avLst/>
          </a:prstGeom>
        </p:spPr>
      </p:pic>
      <p:sp>
        <p:nvSpPr>
          <p:cNvPr id="3" name="Google Shape;170;p33"/>
          <p:cNvSpPr/>
          <p:nvPr/>
        </p:nvSpPr>
        <p:spPr>
          <a:xfrm>
            <a:off x="6096000" y="140677"/>
            <a:ext cx="3839118" cy="1041010"/>
          </a:xfrm>
          <a:prstGeom prst="wedgeRoundRectCallout">
            <a:avLst>
              <a:gd name="adj1" fmla="val -73130"/>
              <a:gd name="adj2" fmla="val 4184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Let’s brainstorm 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ideas </a:t>
            </a:r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for community service.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4" name="Google Shape;169;p33"/>
          <p:cNvSpPr/>
          <p:nvPr/>
        </p:nvSpPr>
        <p:spPr>
          <a:xfrm>
            <a:off x="1442629" y="1805035"/>
            <a:ext cx="3137978" cy="735355"/>
          </a:xfrm>
          <a:prstGeom prst="wedgeRoundRectCallout">
            <a:avLst>
              <a:gd name="adj1" fmla="val -13161"/>
              <a:gd name="adj2" fmla="val 12633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(group discussion…)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5" name="Google Shape;169;p33"/>
          <p:cNvSpPr/>
          <p:nvPr/>
        </p:nvSpPr>
        <p:spPr>
          <a:xfrm>
            <a:off x="6689878" y="4660777"/>
            <a:ext cx="3137978" cy="735355"/>
          </a:xfrm>
          <a:prstGeom prst="wedgeRoundRectCallout">
            <a:avLst>
              <a:gd name="adj1" fmla="val -1953"/>
              <a:gd name="adj2" fmla="val -11662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(group discussion…)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08266" y="0"/>
            <a:ext cx="2411244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53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596737" cy="1450757"/>
          </a:xfrm>
        </p:spPr>
        <p:txBody>
          <a:bodyPr>
            <a:noAutofit/>
          </a:bodyPr>
          <a:lstStyle/>
          <a:p>
            <a:r>
              <a:rPr lang="en-US" sz="5500" b="1" dirty="0" smtClean="0"/>
              <a:t>What community service can we do?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870434" y="2016243"/>
            <a:ext cx="905042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Video: Community Service </a:t>
            </a:r>
            <a:r>
              <a:rPr lang="en-US" sz="5000" b="0" cap="none" spc="0" dirty="0" smtClean="0">
                <a:ln w="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(0:55~)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97573" y="6488668"/>
            <a:ext cx="499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https://www.youtube.com/watch?v=z7qIq5EsjuQ</a:t>
            </a:r>
          </a:p>
        </p:txBody>
      </p:sp>
      <p:pic>
        <p:nvPicPr>
          <p:cNvPr id="10" name="Picture 9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16" y="2016243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803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596737" cy="1450757"/>
          </a:xfrm>
        </p:spPr>
        <p:txBody>
          <a:bodyPr>
            <a:noAutofit/>
          </a:bodyPr>
          <a:lstStyle/>
          <a:p>
            <a:r>
              <a:rPr lang="en-US" sz="5500" b="1" dirty="0" smtClean="0"/>
              <a:t>What community service can we do?</a:t>
            </a:r>
            <a:endParaRPr lang="en-US" sz="5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197573" y="6420227"/>
            <a:ext cx="499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https://www.youtube.com/watch?v=z7qIq5EsjuQ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5939" y="1854424"/>
            <a:ext cx="1005941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sick and hurt people or friends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your teacher to clean your classroom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Pick up trash in the street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Give homeless people food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Sing or play game with old people</a:t>
            </a:r>
          </a:p>
        </p:txBody>
      </p:sp>
    </p:spTree>
    <p:extLst>
      <p:ext uri="{BB962C8B-B14F-4D97-AF65-F5344CB8AC3E}">
        <p14:creationId xmlns:p14="http://schemas.microsoft.com/office/powerpoint/2010/main" val="3011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596737" cy="1450757"/>
          </a:xfrm>
        </p:spPr>
        <p:txBody>
          <a:bodyPr>
            <a:noAutofit/>
          </a:bodyPr>
          <a:lstStyle/>
          <a:p>
            <a:r>
              <a:rPr lang="en-US" sz="5500" b="1" dirty="0" smtClean="0"/>
              <a:t>What community service can we do?</a:t>
            </a:r>
            <a:endParaRPr lang="en-US" sz="5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197573" y="6420227"/>
            <a:ext cx="499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https://www.youtube.com/watch?v=z7qIq5EsjuQ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79" y="2024094"/>
            <a:ext cx="1005941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community service are you interested in?</a:t>
            </a:r>
          </a:p>
          <a:p>
            <a:r>
              <a:rPr 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Why?</a:t>
            </a:r>
            <a:endParaRPr lang="en-US" sz="4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Heart 8"/>
          <p:cNvSpPr/>
          <p:nvPr/>
        </p:nvSpPr>
        <p:spPr>
          <a:xfrm>
            <a:off x="5547437" y="2920678"/>
            <a:ext cx="579549" cy="515155"/>
          </a:xfrm>
          <a:prstGeom prst="heart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1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48040" y="348643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 smtClean="0"/>
              <a:t>Video </a:t>
            </a:r>
            <a:r>
              <a:rPr lang="en-US" altLang="zh-TW" sz="5500" b="1" dirty="0" smtClean="0"/>
              <a:t>A</a:t>
            </a:r>
            <a:r>
              <a:rPr lang="en-US" sz="5500" b="1" dirty="0" smtClean="0"/>
              <a:t>ctivity: What is community?</a:t>
            </a:r>
            <a:endParaRPr lang="en-US" sz="55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015914" y="6397448"/>
            <a:ext cx="4997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https://www.youtube.com/watch?v=wP_IbZSxhEs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64728" y="1982998"/>
            <a:ext cx="1130681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community is a place where </a:t>
            </a:r>
          </a:p>
          <a:p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people live together.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 you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 _____ in the community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  <a:p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Yes, I do.</a:t>
            </a:r>
          </a:p>
          <a:p>
            <a:r>
              <a:rPr lang="en-US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No, I don’t.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66" y="887675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19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Read Aloud</a:t>
            </a:r>
            <a:endParaRPr lang="en-US" sz="55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7280" y="2040058"/>
            <a:ext cx="61997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volunteer work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</a:t>
            </a:r>
            <a:r>
              <a:rPr lang="en-US" sz="5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service</a:t>
            </a:r>
          </a:p>
        </p:txBody>
      </p:sp>
    </p:spTree>
    <p:extLst>
      <p:ext uri="{BB962C8B-B14F-4D97-AF65-F5344CB8AC3E}">
        <p14:creationId xmlns:p14="http://schemas.microsoft.com/office/powerpoint/2010/main" val="261933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4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846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14" y="306566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 smtClean="0"/>
              <a:t>Video: Community Helpers</a:t>
            </a:r>
            <a:endParaRPr lang="en-US" sz="5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040451" y="6488668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https://www.youtube.com/watch?v=jt2q1cHsH6E</a:t>
            </a:r>
          </a:p>
        </p:txBody>
      </p:sp>
      <p:sp>
        <p:nvSpPr>
          <p:cNvPr id="4" name="Rectangle 3"/>
          <p:cNvSpPr/>
          <p:nvPr/>
        </p:nvSpPr>
        <p:spPr>
          <a:xfrm>
            <a:off x="369526" y="2341086"/>
            <a:ext cx="1131418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Each community hel</a:t>
            </a: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 has a different role</a:t>
            </a: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4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Which community helper will you go to?</a:t>
            </a:r>
            <a:endParaRPr lang="en-US" sz="4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77" y="890806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62663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Discussion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654971" y="2354169"/>
            <a:ext cx="1119293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do you feel when you help others?</a:t>
            </a:r>
            <a:endParaRPr lang="en-US" sz="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10912" y="3485022"/>
            <a:ext cx="4115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feel ______ .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Man Silhouette Thinking - Free image on Pixab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942" y="3921621"/>
            <a:ext cx="1885950" cy="242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15915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6F61D7A1-3FAB-4117-857F-D032EB9B50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28" y="0"/>
            <a:ext cx="9534144" cy="6858000"/>
          </a:xfrm>
          <a:prstGeom prst="rect">
            <a:avLst/>
          </a:prstGeom>
        </p:spPr>
      </p:pic>
      <p:sp>
        <p:nvSpPr>
          <p:cNvPr id="3" name="Google Shape;170;p33"/>
          <p:cNvSpPr/>
          <p:nvPr/>
        </p:nvSpPr>
        <p:spPr>
          <a:xfrm>
            <a:off x="6096000" y="140677"/>
            <a:ext cx="3839118" cy="1041010"/>
          </a:xfrm>
          <a:prstGeom prst="wedgeRoundRectCallout">
            <a:avLst>
              <a:gd name="adj1" fmla="val -73130"/>
              <a:gd name="adj2" fmla="val 4184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Let’s brainstorm 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ideas </a:t>
            </a:r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for community service.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4" name="Google Shape;169;p33"/>
          <p:cNvSpPr/>
          <p:nvPr/>
        </p:nvSpPr>
        <p:spPr>
          <a:xfrm>
            <a:off x="1442629" y="1805035"/>
            <a:ext cx="3137978" cy="735355"/>
          </a:xfrm>
          <a:prstGeom prst="wedgeRoundRectCallout">
            <a:avLst>
              <a:gd name="adj1" fmla="val -13161"/>
              <a:gd name="adj2" fmla="val 12633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(group discussion…)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5" name="Google Shape;169;p33"/>
          <p:cNvSpPr/>
          <p:nvPr/>
        </p:nvSpPr>
        <p:spPr>
          <a:xfrm>
            <a:off x="6689878" y="4660777"/>
            <a:ext cx="3137978" cy="735355"/>
          </a:xfrm>
          <a:prstGeom prst="wedgeRoundRectCallout">
            <a:avLst>
              <a:gd name="adj1" fmla="val -1953"/>
              <a:gd name="adj2" fmla="val -11662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(group discussion…)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326883" y="0"/>
            <a:ext cx="2112354" cy="13647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>
                <a:solidFill>
                  <a:srgbClr val="FFFF00"/>
                </a:solidFill>
              </a:rPr>
              <a:t>Story </a:t>
            </a:r>
          </a:p>
          <a:p>
            <a:r>
              <a:rPr lang="en-US" sz="5000" b="1" dirty="0" smtClean="0">
                <a:solidFill>
                  <a:srgbClr val="FFFF00"/>
                </a:solidFill>
              </a:rPr>
              <a:t>Review</a:t>
            </a:r>
            <a:endParaRPr lang="en-US" sz="5000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53983" y="6061685"/>
            <a:ext cx="8884035" cy="553998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We’ve talked about what community service we can do.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28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CA107D2F-E109-4BEB-A93E-D82BE75EBB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8" y="2037"/>
            <a:ext cx="9796544" cy="6853925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823770" y="6212537"/>
            <a:ext cx="2135217" cy="6272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33CC33"/>
                </a:solidFill>
              </a:rPr>
              <a:t>Lesson</a:t>
            </a:r>
            <a:endParaRPr lang="en-US" sz="5500" b="1" dirty="0">
              <a:solidFill>
                <a:srgbClr val="33CC33"/>
              </a:solidFill>
            </a:endParaRPr>
          </a:p>
        </p:txBody>
      </p:sp>
      <p:sp>
        <p:nvSpPr>
          <p:cNvPr id="4" name="Google Shape;189;p34"/>
          <p:cNvSpPr/>
          <p:nvPr/>
        </p:nvSpPr>
        <p:spPr>
          <a:xfrm>
            <a:off x="4210351" y="285492"/>
            <a:ext cx="2907901" cy="1233819"/>
          </a:xfrm>
          <a:prstGeom prst="wedgeRoundRectCallout">
            <a:avLst>
              <a:gd name="adj1" fmla="val -66681"/>
              <a:gd name="adj2" fmla="val 2980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Class, what ideas do you have?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188;p34"/>
          <p:cNvSpPr/>
          <p:nvPr/>
        </p:nvSpPr>
        <p:spPr>
          <a:xfrm>
            <a:off x="3823770" y="2110152"/>
            <a:ext cx="3983805" cy="1400773"/>
          </a:xfrm>
          <a:prstGeom prst="wedgeRoundRectCallout">
            <a:avLst>
              <a:gd name="adj1" fmla="val -18270"/>
              <a:gd name="adj2" fmla="val 6384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take blood pressure for the seniors in the community.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6" name="Google Shape;191;p34"/>
          <p:cNvSpPr/>
          <p:nvPr/>
        </p:nvSpPr>
        <p:spPr>
          <a:xfrm>
            <a:off x="8185861" y="243288"/>
            <a:ext cx="2600628" cy="1292712"/>
          </a:xfrm>
          <a:prstGeom prst="wedgeRoundRectCallout">
            <a:avLst>
              <a:gd name="adj1" fmla="val 24438"/>
              <a:gd name="adj2" fmla="val 9077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clean the community park.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16831" y="2418620"/>
            <a:ext cx="2280327" cy="954107"/>
          </a:xfrm>
          <a:prstGeom prst="rect">
            <a:avLst/>
          </a:prstGeom>
          <a:solidFill>
            <a:srgbClr val="33CC33">
              <a:alpha val="77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Service 1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06162" y="2688462"/>
            <a:ext cx="2280327" cy="954107"/>
          </a:xfrm>
          <a:prstGeom prst="rect">
            <a:avLst/>
          </a:prstGeom>
          <a:solidFill>
            <a:srgbClr val="33CC33">
              <a:alpha val="77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Service 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711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E49043E7-A747-44AC-8339-5732DB13EB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sp>
        <p:nvSpPr>
          <p:cNvPr id="3" name="Google Shape;209;p35"/>
          <p:cNvSpPr/>
          <p:nvPr/>
        </p:nvSpPr>
        <p:spPr>
          <a:xfrm>
            <a:off x="3701165" y="112542"/>
            <a:ext cx="2432349" cy="1376891"/>
          </a:xfrm>
          <a:prstGeom prst="wedgeRoundRectCallout">
            <a:avLst>
              <a:gd name="adj1" fmla="val -62839"/>
              <a:gd name="adj2" fmla="val 1513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Great ideas. What should you prepare?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753748" y="6095250"/>
            <a:ext cx="2411244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33CC33"/>
                </a:solidFill>
              </a:rPr>
              <a:t>Lesson</a:t>
            </a:r>
            <a:endParaRPr lang="en-US" sz="5500" b="1" dirty="0">
              <a:solidFill>
                <a:srgbClr val="33CC33"/>
              </a:solidFill>
            </a:endParaRPr>
          </a:p>
        </p:txBody>
      </p:sp>
      <p:sp>
        <p:nvSpPr>
          <p:cNvPr id="5" name="Google Shape;208;p35"/>
          <p:cNvSpPr/>
          <p:nvPr/>
        </p:nvSpPr>
        <p:spPr>
          <a:xfrm>
            <a:off x="2704803" y="2574387"/>
            <a:ext cx="3611592" cy="1144425"/>
          </a:xfrm>
          <a:prstGeom prst="wedgeRoundRectCallout">
            <a:avLst>
              <a:gd name="adj1" fmla="val 258"/>
              <a:gd name="adj2" fmla="val 7679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blood pressure meters and facial masks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11;p35"/>
          <p:cNvSpPr/>
          <p:nvPr/>
        </p:nvSpPr>
        <p:spPr>
          <a:xfrm>
            <a:off x="7065140" y="112542"/>
            <a:ext cx="3639058" cy="1137300"/>
          </a:xfrm>
          <a:prstGeom prst="wedgeRoundRectCallout">
            <a:avLst>
              <a:gd name="adj1" fmla="val -628"/>
              <a:gd name="adj2" fmla="val 9681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brooms, dustpans, tongs, gloves, buckets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60567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650" y="337624"/>
            <a:ext cx="7929501" cy="127312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Community Service 1: </a:t>
            </a:r>
            <a:br>
              <a:rPr lang="en-US" b="1" dirty="0" smtClean="0"/>
            </a:br>
            <a:r>
              <a:rPr lang="en-US" altLang="zh-TW" b="1" dirty="0" smtClean="0"/>
              <a:t>Take blood pressure for the seniors.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153650" y="5128724"/>
            <a:ext cx="46705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lood pressure meter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vectorportal.com/storage/thumbs/digital-tonometer-vectorpo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48978" y="3326652"/>
            <a:ext cx="1905000" cy="1747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ask Flu Surgical - Free image on Pixaba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137" y="3443129"/>
            <a:ext cx="2024923" cy="163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24310" y="5128724"/>
            <a:ext cx="24765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acial mask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3650" y="1839316"/>
            <a:ext cx="593771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42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should we bring?</a:t>
            </a:r>
            <a:endParaRPr lang="en-US" sz="4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2598" y="132951"/>
            <a:ext cx="2096554" cy="1604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9044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650" y="337624"/>
            <a:ext cx="7929501" cy="127312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Community Service 2: 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Clean the community e.g. Park…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6633487" y="4888228"/>
            <a:ext cx="14950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gloves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3952" y="4892539"/>
            <a:ext cx="13338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tongs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3650" y="1839316"/>
            <a:ext cx="593771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42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should we bring?</a:t>
            </a:r>
            <a:endParaRPr lang="en-US" sz="4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Google Shape;234;p6" descr="大畚斗組-附掃把- PChome 24h購物"/>
          <p:cNvPicPr preferRelativeResize="0"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167" y="2770243"/>
            <a:ext cx="1971354" cy="1971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Google Shape;236;p6" descr="垃圾袋清潔袋環保清潔袋(大型)/一包3支入{促79}｜PChome商店街：台灣NO.1 網路開店平台"/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49371" y="4110119"/>
            <a:ext cx="1559166" cy="1559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384" y="2903688"/>
            <a:ext cx="1748153" cy="2012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51" b="96923" l="2583" r="99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9559" y="3192908"/>
            <a:ext cx="2294034" cy="16506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66083" y="2113766"/>
            <a:ext cx="1712976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0373335" y="2640382"/>
            <a:ext cx="15792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bucket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238299" y="4925936"/>
            <a:ext cx="18492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arbage</a:t>
            </a:r>
          </a:p>
          <a:p>
            <a:pPr algn="ctr"/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bag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05995" y="4744174"/>
            <a:ext cx="15774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broom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3946" y="5315342"/>
            <a:ext cx="18732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dustpan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2477420" y="4502059"/>
            <a:ext cx="341707" cy="431801"/>
          </a:xfrm>
          <a:prstGeom prst="straightConnector1">
            <a:avLst/>
          </a:prstGeom>
          <a:ln w="7620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1135766" y="4888228"/>
            <a:ext cx="69266" cy="563832"/>
          </a:xfrm>
          <a:prstGeom prst="straightConnector1">
            <a:avLst/>
          </a:prstGeom>
          <a:ln w="7620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095947" y="4317667"/>
            <a:ext cx="577963" cy="486814"/>
          </a:xfrm>
          <a:prstGeom prst="ellipse">
            <a:avLst/>
          </a:prstGeom>
          <a:ln w="28575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1945690" y="4018253"/>
            <a:ext cx="577963" cy="486814"/>
          </a:xfrm>
          <a:prstGeom prst="ellipse">
            <a:avLst/>
          </a:prstGeom>
          <a:ln w="28575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圖片 4" descr="一張含有 地圖 的圖片&#10;&#10;自動產生的描述">
            <a:extLst>
              <a:ext uri="{FF2B5EF4-FFF2-40B4-BE49-F238E27FC236}">
                <a16:creationId xmlns:a16="http://schemas.microsoft.com/office/drawing/2014/main" id="{D01F510F-17C8-4A06-8C9A-2379F1D6469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5218" y="44114"/>
            <a:ext cx="1538448" cy="1860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1194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8" grpId="0"/>
      <p:bldP spid="19" grpId="0"/>
      <p:bldP spid="22" grpId="0"/>
      <p:bldP spid="23" grpId="0"/>
      <p:bldP spid="29" grpId="0" animBg="1"/>
      <p:bldP spid="3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17B03AAE-6D8E-4EC9-AF86-E0F475F8ED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39" y="0"/>
            <a:ext cx="9570720" cy="6858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875244" y="6013898"/>
            <a:ext cx="1892180" cy="71041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>
                <a:solidFill>
                  <a:srgbClr val="00FF00"/>
                </a:solidFill>
              </a:rPr>
              <a:t>Lesson</a:t>
            </a:r>
            <a:endParaRPr lang="en-US" sz="5000" b="1" dirty="0">
              <a:solidFill>
                <a:srgbClr val="00FF00"/>
              </a:solidFill>
            </a:endParaRPr>
          </a:p>
        </p:txBody>
      </p:sp>
      <p:sp>
        <p:nvSpPr>
          <p:cNvPr id="4" name="Google Shape;240;p6"/>
          <p:cNvSpPr/>
          <p:nvPr/>
        </p:nvSpPr>
        <p:spPr>
          <a:xfrm>
            <a:off x="2001091" y="169960"/>
            <a:ext cx="3625986" cy="1473374"/>
          </a:xfrm>
          <a:prstGeom prst="wedgeRoundRectCallout">
            <a:avLst>
              <a:gd name="adj1" fmla="val -16337"/>
              <a:gd name="adj2" fmla="val 86562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borrow blood pressure meters from the school nurses.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233;p6"/>
          <p:cNvSpPr/>
          <p:nvPr/>
        </p:nvSpPr>
        <p:spPr>
          <a:xfrm>
            <a:off x="8389985" y="1627832"/>
            <a:ext cx="2377439" cy="1619218"/>
          </a:xfrm>
          <a:prstGeom prst="wedgeRoundRectCallout">
            <a:avLst>
              <a:gd name="adj1" fmla="val -54092"/>
              <a:gd name="adj2" fmla="val 8899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bring cleaning tools from our classroom.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32;p6"/>
          <p:cNvSpPr/>
          <p:nvPr/>
        </p:nvSpPr>
        <p:spPr>
          <a:xfrm>
            <a:off x="1583037" y="3291839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8523106" y="93345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69677" y="6045942"/>
            <a:ext cx="4878772" cy="646331"/>
          </a:xfrm>
          <a:prstGeom prst="rect">
            <a:avLst/>
          </a:prstGeom>
          <a:solidFill>
            <a:srgbClr val="33CC33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Where can we get them?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8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157612" y="988798"/>
            <a:ext cx="10725526" cy="8338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500" b="1" dirty="0" smtClean="0"/>
              <a:t>Activity: What should / shouldn’t we bring?</a:t>
            </a:r>
            <a:endParaRPr lang="en-US" sz="4500" b="1" dirty="0"/>
          </a:p>
        </p:txBody>
      </p:sp>
      <p:sp>
        <p:nvSpPr>
          <p:cNvPr id="4" name="Rectangle 3"/>
          <p:cNvSpPr/>
          <p:nvPr/>
        </p:nvSpPr>
        <p:spPr>
          <a:xfrm>
            <a:off x="867521" y="1822657"/>
            <a:ext cx="4806188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</a:t>
            </a: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Service </a:t>
            </a:r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1:</a:t>
            </a:r>
          </a:p>
          <a:p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Take blood pressure </a:t>
            </a:r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</a:t>
            </a:r>
          </a:p>
          <a:p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seniors</a:t>
            </a:r>
          </a:p>
        </p:txBody>
      </p:sp>
      <p:pic>
        <p:nvPicPr>
          <p:cNvPr id="6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12" b="98134" l="2041" r="976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993" y="3669316"/>
            <a:ext cx="3006758" cy="2349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6375329" y="1822657"/>
            <a:ext cx="5707781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Service 2:</a:t>
            </a:r>
          </a:p>
          <a:p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Clean the community </a:t>
            </a:r>
            <a:r>
              <a:rPr lang="en-US" sz="3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(park)</a:t>
            </a:r>
          </a:p>
        </p:txBody>
      </p:sp>
      <p:pic>
        <p:nvPicPr>
          <p:cNvPr id="8" name="圖片 4">
            <a:extLst>
              <a:ext uri="{FF2B5EF4-FFF2-40B4-BE49-F238E27FC236}">
                <a16:creationId xmlns:a16="http://schemas.microsoft.com/office/drawing/2014/main" id="{D01F510F-17C8-4A06-8C9A-2379F1D646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7" b="96497" l="3042" r="996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19" y="3246612"/>
            <a:ext cx="2307102" cy="27544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72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9550" y="285414"/>
            <a:ext cx="10725526" cy="8338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500" b="1" dirty="0" smtClean="0"/>
              <a:t>Activity: What should / shouldn’t we bring?</a:t>
            </a:r>
            <a:endParaRPr lang="en-US" sz="45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23563" y="972454"/>
          <a:ext cx="11318271" cy="55971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72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2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2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6118"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0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Multiply 3"/>
          <p:cNvSpPr/>
          <p:nvPr/>
        </p:nvSpPr>
        <p:spPr>
          <a:xfrm>
            <a:off x="9312812" y="1583508"/>
            <a:ext cx="1012874" cy="886265"/>
          </a:xfrm>
          <a:prstGeom prst="mathMultiply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6134" y="1056860"/>
            <a:ext cx="2711687" cy="2075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圖片 4" descr="一張含有 地圖 的圖片&#10;&#10;自動產生的描述">
            <a:extLst>
              <a:ext uri="{FF2B5EF4-FFF2-40B4-BE49-F238E27FC236}">
                <a16:creationId xmlns:a16="http://schemas.microsoft.com/office/drawing/2014/main" id="{D01F510F-17C8-4A06-8C9A-2379F1D646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8588" y="1017704"/>
            <a:ext cx="1781490" cy="2154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Foods Drinks Snacks Orange - Free image on Pixabay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71579" y="5166446"/>
            <a:ext cx="1351627" cy="1497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pic>
        <p:nvPicPr>
          <p:cNvPr id="10" name="Google Shape;234;p6" descr="大畚斗組-附掃把- PChome 24h購物"/>
          <p:cNvPicPr preferRelativeResize="0"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811" y="5114760"/>
            <a:ext cx="1609543" cy="1535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https://vectorportal.com/storage/thumbs/digital-tonometer-vectorpor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41880" y="5114760"/>
            <a:ext cx="1664593" cy="1526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Bucket Sponge Pail - Free vector graphic on Pixabay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7" r="21465"/>
          <a:stretch/>
        </p:blipFill>
        <p:spPr bwMode="auto">
          <a:xfrm>
            <a:off x="4069532" y="5114760"/>
            <a:ext cx="1716259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969" y="5114760"/>
            <a:ext cx="1385284" cy="1622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 descr="Mask Flu Surgical - Free image on Pixabay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381" y="5488249"/>
            <a:ext cx="1462675" cy="117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oney Dollars Sack - Free image on Pixabay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6" y="4812564"/>
            <a:ext cx="1225695" cy="191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Magnifier Investigation - Free vector graphic on Pixabay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643" y="5365239"/>
            <a:ext cx="1399811" cy="129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Gloves Protective - Free image on Pixabay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454" y="5467563"/>
            <a:ext cx="1667244" cy="1154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entagon 17">
            <a:hlinkClick r:id="rId13"/>
          </p:cNvPr>
          <p:cNvSpPr/>
          <p:nvPr/>
        </p:nvSpPr>
        <p:spPr>
          <a:xfrm>
            <a:off x="10471454" y="393895"/>
            <a:ext cx="529481" cy="308448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4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CA107D2F-E109-4BEB-A93E-D82BE75EBB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8" y="0"/>
            <a:ext cx="9796544" cy="6858000"/>
          </a:xfrm>
          <a:prstGeom prst="rect">
            <a:avLst/>
          </a:prstGeom>
        </p:spPr>
      </p:pic>
      <p:sp>
        <p:nvSpPr>
          <p:cNvPr id="4" name="Google Shape;189;p34"/>
          <p:cNvSpPr/>
          <p:nvPr/>
        </p:nvSpPr>
        <p:spPr>
          <a:xfrm>
            <a:off x="4210351" y="285492"/>
            <a:ext cx="2907901" cy="1233819"/>
          </a:xfrm>
          <a:prstGeom prst="wedgeRoundRectCallout">
            <a:avLst>
              <a:gd name="adj1" fmla="val -66681"/>
              <a:gd name="adj2" fmla="val 2980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Class, what ideas do you have?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188;p34"/>
          <p:cNvSpPr/>
          <p:nvPr/>
        </p:nvSpPr>
        <p:spPr>
          <a:xfrm>
            <a:off x="3823770" y="2110152"/>
            <a:ext cx="3983805" cy="1400773"/>
          </a:xfrm>
          <a:prstGeom prst="wedgeRoundRectCallout">
            <a:avLst>
              <a:gd name="adj1" fmla="val -18270"/>
              <a:gd name="adj2" fmla="val 6384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take blood pressure for the seniors in the community.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6" name="Google Shape;191;p34"/>
          <p:cNvSpPr/>
          <p:nvPr/>
        </p:nvSpPr>
        <p:spPr>
          <a:xfrm>
            <a:off x="8185861" y="243288"/>
            <a:ext cx="2600628" cy="1292712"/>
          </a:xfrm>
          <a:prstGeom prst="wedgeRoundRectCallout">
            <a:avLst>
              <a:gd name="adj1" fmla="val 24438"/>
              <a:gd name="adj2" fmla="val 9077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clean the community park.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197728" y="307148"/>
            <a:ext cx="1517337" cy="11649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FFFF00"/>
                </a:solidFill>
              </a:rPr>
              <a:t>Read </a:t>
            </a:r>
          </a:p>
          <a:p>
            <a:r>
              <a:rPr lang="en-US" sz="4000" b="1" dirty="0" smtClean="0">
                <a:solidFill>
                  <a:srgbClr val="FFFF00"/>
                </a:solidFill>
              </a:rPr>
              <a:t>Aloud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E49043E7-A747-44AC-8339-5732DB13EB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sp>
        <p:nvSpPr>
          <p:cNvPr id="3" name="Google Shape;209;p35"/>
          <p:cNvSpPr/>
          <p:nvPr/>
        </p:nvSpPr>
        <p:spPr>
          <a:xfrm>
            <a:off x="3701165" y="112542"/>
            <a:ext cx="2432349" cy="1376891"/>
          </a:xfrm>
          <a:prstGeom prst="wedgeRoundRectCallout">
            <a:avLst>
              <a:gd name="adj1" fmla="val -62839"/>
              <a:gd name="adj2" fmla="val 1513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Great ideas. What should you prepare?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208;p35"/>
          <p:cNvSpPr/>
          <p:nvPr/>
        </p:nvSpPr>
        <p:spPr>
          <a:xfrm>
            <a:off x="2704803" y="2574387"/>
            <a:ext cx="3611592" cy="1144425"/>
          </a:xfrm>
          <a:prstGeom prst="wedgeRoundRectCallout">
            <a:avLst>
              <a:gd name="adj1" fmla="val 258"/>
              <a:gd name="adj2" fmla="val 7679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blood pressure meters and facial masks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11;p35"/>
          <p:cNvSpPr/>
          <p:nvPr/>
        </p:nvSpPr>
        <p:spPr>
          <a:xfrm>
            <a:off x="7065140" y="112542"/>
            <a:ext cx="3639058" cy="1137300"/>
          </a:xfrm>
          <a:prstGeom prst="wedgeRoundRectCallout">
            <a:avLst>
              <a:gd name="adj1" fmla="val -628"/>
              <a:gd name="adj2" fmla="val 9681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brooms, dustpans, tongs, gloves, buckets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947470" y="6146194"/>
            <a:ext cx="3037297" cy="71180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>
                <a:solidFill>
                  <a:srgbClr val="FFFF00"/>
                </a:solidFill>
              </a:rPr>
              <a:t>Read Aloud</a:t>
            </a:r>
            <a:endParaRPr lang="en-US" sz="5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5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FC2A8C5-F1A2-4441-8CED-AEA175A06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71" y="596"/>
            <a:ext cx="9562962" cy="6856808"/>
          </a:xfrm>
          <a:prstGeom prst="rect">
            <a:avLst/>
          </a:prstGeom>
        </p:spPr>
      </p:pic>
      <p:sp>
        <p:nvSpPr>
          <p:cNvPr id="6" name="語音泡泡: 圓角矩形 12">
            <a:extLst>
              <a:ext uri="{FF2B5EF4-FFF2-40B4-BE49-F238E27FC236}">
                <a16:creationId xmlns:a16="http://schemas.microsoft.com/office/drawing/2014/main" id="{9AA92206-104D-4BEF-BDFC-8FE6721CDA0E}"/>
              </a:ext>
            </a:extLst>
          </p:cNvPr>
          <p:cNvSpPr/>
          <p:nvPr/>
        </p:nvSpPr>
        <p:spPr>
          <a:xfrm>
            <a:off x="4635721" y="2939749"/>
            <a:ext cx="3706422" cy="2144315"/>
          </a:xfrm>
          <a:prstGeom prst="wedgeRoundRectCallout">
            <a:avLst>
              <a:gd name="adj1" fmla="val -78500"/>
              <a:gd name="adj2" fmla="val -67891"/>
              <a:gd name="adj3" fmla="val 16667"/>
            </a:avLst>
          </a:prstGeom>
          <a:solidFill>
            <a:schemeClr val="lt1">
              <a:alpha val="5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400" b="1" i="0" u="none" strike="noStrike" cap="none" dirty="0" smtClean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Good </a:t>
            </a:r>
            <a:r>
              <a:rPr lang="en-US" altLang="zh-TW" sz="2400" b="1" i="0" u="none" strike="noStrike" cap="none" dirty="0">
                <a:solidFill>
                  <a:schemeClr val="tx1"/>
                </a:solidFill>
                <a:latin typeface="Comic Sans MS" panose="030F0702030302020204" pitchFamily="66" charset="0"/>
                <a:ea typeface="Comic Sans MS"/>
                <a:cs typeface="Comic Sans MS"/>
                <a:sym typeface="Comic Sans MS"/>
              </a:rPr>
              <a:t>morning class!</a:t>
            </a:r>
          </a:p>
          <a:p>
            <a:r>
              <a:rPr lang="en-US" altLang="zh-TW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Today we are going </a:t>
            </a:r>
            <a:r>
              <a:rPr lang="en-US" altLang="zh-TW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to talk about a saying, “Happiness comes from helping others.”</a:t>
            </a:r>
            <a:endParaRPr lang="en-US" altLang="zh-TW" sz="2400" b="1" i="0" u="none" strike="sngStrike" cap="none" dirty="0">
              <a:solidFill>
                <a:schemeClr val="tx1"/>
              </a:solidFill>
              <a:latin typeface="Comic Sans MS" panose="030F0702030302020204" pitchFamily="66" charset="0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92040" y="0"/>
            <a:ext cx="2154545" cy="7589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5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17B03AAE-6D8E-4EC9-AF86-E0F475F8ED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39" y="0"/>
            <a:ext cx="9570720" cy="6858000"/>
          </a:xfrm>
          <a:prstGeom prst="rect">
            <a:avLst/>
          </a:prstGeom>
        </p:spPr>
      </p:pic>
      <p:sp>
        <p:nvSpPr>
          <p:cNvPr id="4" name="Google Shape;240;p6"/>
          <p:cNvSpPr/>
          <p:nvPr/>
        </p:nvSpPr>
        <p:spPr>
          <a:xfrm>
            <a:off x="2001091" y="169960"/>
            <a:ext cx="3625986" cy="1473374"/>
          </a:xfrm>
          <a:prstGeom prst="wedgeRoundRectCallout">
            <a:avLst>
              <a:gd name="adj1" fmla="val -16337"/>
              <a:gd name="adj2" fmla="val 86562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borrow blood pressure meters from the school nurses.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233;p6"/>
          <p:cNvSpPr/>
          <p:nvPr/>
        </p:nvSpPr>
        <p:spPr>
          <a:xfrm>
            <a:off x="8389985" y="1627832"/>
            <a:ext cx="2377439" cy="1619218"/>
          </a:xfrm>
          <a:prstGeom prst="wedgeRoundRectCallout">
            <a:avLst>
              <a:gd name="adj1" fmla="val -54092"/>
              <a:gd name="adj2" fmla="val 8899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bring cleaning tools from our classroom.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32;p6"/>
          <p:cNvSpPr/>
          <p:nvPr/>
        </p:nvSpPr>
        <p:spPr>
          <a:xfrm>
            <a:off x="1583037" y="3291839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8523106" y="93345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421318" y="5827257"/>
            <a:ext cx="1349362" cy="10307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FFFF00"/>
                </a:solidFill>
              </a:rPr>
              <a:t>Read </a:t>
            </a:r>
          </a:p>
          <a:p>
            <a:r>
              <a:rPr lang="en-US" sz="4000" b="1" dirty="0" smtClean="0">
                <a:solidFill>
                  <a:srgbClr val="FFFF00"/>
                </a:solidFill>
              </a:rPr>
              <a:t>Aloud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5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65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99555" y="283216"/>
            <a:ext cx="10274765" cy="1450757"/>
          </a:xfrm>
        </p:spPr>
        <p:txBody>
          <a:bodyPr>
            <a:normAutofit fontScale="90000"/>
          </a:bodyPr>
          <a:lstStyle/>
          <a:p>
            <a:r>
              <a:rPr lang="en-US" sz="5500" b="1" dirty="0"/>
              <a:t>Video: Respect Your Elders, </a:t>
            </a:r>
            <a:r>
              <a:rPr lang="en-US" sz="5500" b="1" dirty="0" err="1"/>
              <a:t>Roys</a:t>
            </a:r>
            <a:r>
              <a:rPr lang="en-US" sz="5500" b="1" dirty="0"/>
              <a:t> </a:t>
            </a:r>
            <a:r>
              <a:rPr lang="en-US" sz="5500" b="1" dirty="0" err="1"/>
              <a:t>Bedoys</a:t>
            </a:r>
            <a:r>
              <a:rPr lang="en-US" sz="5500" b="1" dirty="0"/>
              <a:t>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64904" y="6384448"/>
            <a:ext cx="4997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https://www.youtube.com/watch?v=gmLC1PLZGhA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4552" y="2220360"/>
            <a:ext cx="843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should respect seniors.</a:t>
            </a:r>
            <a:endParaRPr lang="en-US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89" y="882744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3990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CA107D2F-E109-4BEB-A93E-D82BE75EBB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8" y="2037"/>
            <a:ext cx="9796544" cy="6853925"/>
          </a:xfrm>
          <a:prstGeom prst="rect">
            <a:avLst/>
          </a:prstGeom>
        </p:spPr>
      </p:pic>
      <p:sp>
        <p:nvSpPr>
          <p:cNvPr id="4" name="Google Shape;189;p34"/>
          <p:cNvSpPr/>
          <p:nvPr/>
        </p:nvSpPr>
        <p:spPr>
          <a:xfrm>
            <a:off x="4210351" y="285492"/>
            <a:ext cx="2907901" cy="1233819"/>
          </a:xfrm>
          <a:prstGeom prst="wedgeRoundRectCallout">
            <a:avLst>
              <a:gd name="adj1" fmla="val -66681"/>
              <a:gd name="adj2" fmla="val 2980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Class, what ideas do you have?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188;p34"/>
          <p:cNvSpPr/>
          <p:nvPr/>
        </p:nvSpPr>
        <p:spPr>
          <a:xfrm>
            <a:off x="3823770" y="2110152"/>
            <a:ext cx="3983805" cy="1400773"/>
          </a:xfrm>
          <a:prstGeom prst="wedgeRoundRectCallout">
            <a:avLst>
              <a:gd name="adj1" fmla="val -18270"/>
              <a:gd name="adj2" fmla="val 6384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take blood pressure for the seniors in the community.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6" name="Google Shape;191;p34"/>
          <p:cNvSpPr/>
          <p:nvPr/>
        </p:nvSpPr>
        <p:spPr>
          <a:xfrm>
            <a:off x="8185861" y="243288"/>
            <a:ext cx="2600628" cy="1292712"/>
          </a:xfrm>
          <a:prstGeom prst="wedgeRoundRectCallout">
            <a:avLst>
              <a:gd name="adj1" fmla="val 24438"/>
              <a:gd name="adj2" fmla="val 9077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clean the community park.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63202" y="847810"/>
            <a:ext cx="1675563" cy="10308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FFFF00"/>
                </a:solidFill>
              </a:rPr>
              <a:t>Story </a:t>
            </a:r>
          </a:p>
          <a:p>
            <a:r>
              <a:rPr lang="en-US" sz="4000" b="1" dirty="0" smtClean="0">
                <a:solidFill>
                  <a:srgbClr val="FFFF00"/>
                </a:solidFill>
              </a:rPr>
              <a:t>Review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72078" y="5658062"/>
            <a:ext cx="8047844" cy="1015663"/>
          </a:xfrm>
          <a:prstGeom prst="rect">
            <a:avLst/>
          </a:prstGeom>
          <a:solidFill>
            <a:srgbClr val="FFFF00">
              <a:alpha val="7000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We’ve talked about doing the community services </a:t>
            </a:r>
          </a:p>
          <a:p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and preparing things.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37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E49043E7-A747-44AC-8339-5732DB13EB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sp>
        <p:nvSpPr>
          <p:cNvPr id="3" name="Google Shape;209;p35"/>
          <p:cNvSpPr/>
          <p:nvPr/>
        </p:nvSpPr>
        <p:spPr>
          <a:xfrm>
            <a:off x="3701165" y="112542"/>
            <a:ext cx="2432349" cy="1376891"/>
          </a:xfrm>
          <a:prstGeom prst="wedgeRoundRectCallout">
            <a:avLst>
              <a:gd name="adj1" fmla="val -62839"/>
              <a:gd name="adj2" fmla="val 1513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Great ideas. What should you prepare?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208;p35"/>
          <p:cNvSpPr/>
          <p:nvPr/>
        </p:nvSpPr>
        <p:spPr>
          <a:xfrm>
            <a:off x="2704803" y="2574387"/>
            <a:ext cx="3611592" cy="1144425"/>
          </a:xfrm>
          <a:prstGeom prst="wedgeRoundRectCallout">
            <a:avLst>
              <a:gd name="adj1" fmla="val 258"/>
              <a:gd name="adj2" fmla="val 7679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blood pressure meters and facial masks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11;p35"/>
          <p:cNvSpPr/>
          <p:nvPr/>
        </p:nvSpPr>
        <p:spPr>
          <a:xfrm>
            <a:off x="7065140" y="112542"/>
            <a:ext cx="3639058" cy="1137300"/>
          </a:xfrm>
          <a:prstGeom prst="wedgeRoundRectCallout">
            <a:avLst>
              <a:gd name="adj1" fmla="val -628"/>
              <a:gd name="adj2" fmla="val 9681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brooms, dustpans, tongs, gloves, buckets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922811" y="6159842"/>
            <a:ext cx="3172819" cy="6845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 smtClean="0">
                <a:solidFill>
                  <a:srgbClr val="FFFF00"/>
                </a:solidFill>
              </a:rPr>
              <a:t>Story Review</a:t>
            </a:r>
            <a:endParaRPr lang="en-US" sz="4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43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17B03AAE-6D8E-4EC9-AF86-E0F475F8ED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39" y="0"/>
            <a:ext cx="9570720" cy="6858000"/>
          </a:xfrm>
          <a:prstGeom prst="rect">
            <a:avLst/>
          </a:prstGeom>
        </p:spPr>
      </p:pic>
      <p:sp>
        <p:nvSpPr>
          <p:cNvPr id="4" name="Google Shape;240;p6"/>
          <p:cNvSpPr/>
          <p:nvPr/>
        </p:nvSpPr>
        <p:spPr>
          <a:xfrm>
            <a:off x="2001091" y="169960"/>
            <a:ext cx="3625986" cy="1473374"/>
          </a:xfrm>
          <a:prstGeom prst="wedgeRoundRectCallout">
            <a:avLst>
              <a:gd name="adj1" fmla="val -16337"/>
              <a:gd name="adj2" fmla="val 86562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borrow blood pressure meters from the school nurses.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Google Shape;233;p6"/>
          <p:cNvSpPr/>
          <p:nvPr/>
        </p:nvSpPr>
        <p:spPr>
          <a:xfrm>
            <a:off x="8389985" y="1627832"/>
            <a:ext cx="2377439" cy="1619218"/>
          </a:xfrm>
          <a:prstGeom prst="wedgeRoundRectCallout">
            <a:avLst>
              <a:gd name="adj1" fmla="val -54092"/>
              <a:gd name="adj2" fmla="val 8899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will bring cleaning tools from our classroom.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Google Shape;232;p6"/>
          <p:cNvSpPr/>
          <p:nvPr/>
        </p:nvSpPr>
        <p:spPr>
          <a:xfrm>
            <a:off x="1583037" y="3291839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8523106" y="93345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80525" y="5836233"/>
            <a:ext cx="1622020" cy="10490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dirty="0" smtClean="0">
                <a:solidFill>
                  <a:srgbClr val="FFFF00"/>
                </a:solidFill>
              </a:rPr>
              <a:t>Story </a:t>
            </a:r>
          </a:p>
          <a:p>
            <a:r>
              <a:rPr lang="en-US" sz="3800" b="1" dirty="0" smtClean="0">
                <a:solidFill>
                  <a:srgbClr val="FFFF00"/>
                </a:solidFill>
              </a:rPr>
              <a:t>Review</a:t>
            </a:r>
            <a:endParaRPr lang="en-US" sz="3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6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293" y="309147"/>
            <a:ext cx="10058400" cy="1450757"/>
          </a:xfrm>
        </p:spPr>
        <p:txBody>
          <a:bodyPr/>
          <a:lstStyle/>
          <a:p>
            <a:r>
              <a:rPr lang="en-US" b="1" dirty="0" smtClean="0"/>
              <a:t>How to use the blood pressure meter?</a:t>
            </a:r>
            <a:endParaRPr lang="en-US" b="1" dirty="0"/>
          </a:p>
        </p:txBody>
      </p:sp>
      <p:pic>
        <p:nvPicPr>
          <p:cNvPr id="3" name="Picture 2" descr="https://vectorportal.com/storage/thumbs/digital-tonometer-vectorpo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77957" y="371212"/>
            <a:ext cx="1398757" cy="1282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913293" y="2049313"/>
            <a:ext cx="657583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Put the machine around </a:t>
            </a:r>
          </a:p>
          <a:p>
            <a:r>
              <a:rPr lang="en-US" sz="4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the senior’s arm or wrist.</a:t>
            </a:r>
            <a:endParaRPr lang="en-US" sz="45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Press the start button.</a:t>
            </a:r>
          </a:p>
          <a:p>
            <a:r>
              <a:rPr lang="en-US" sz="45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Wait for the numbers.</a:t>
            </a:r>
            <a:endParaRPr lang="en-US" sz="4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29" b="99003" l="5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065" y="3578228"/>
            <a:ext cx="3428762" cy="2666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8" name="Straight Arrow Connector 7"/>
          <p:cNvCxnSpPr/>
          <p:nvPr/>
        </p:nvCxnSpPr>
        <p:spPr>
          <a:xfrm flipV="1">
            <a:off x="10058400" y="3163873"/>
            <a:ext cx="288903" cy="633202"/>
          </a:xfrm>
          <a:prstGeom prst="straightConnector1">
            <a:avLst/>
          </a:prstGeom>
          <a:ln w="7620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9062455" y="2585055"/>
            <a:ext cx="27947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solidFill>
                  <a:srgbClr val="FF5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 not talk!</a:t>
            </a:r>
            <a:endParaRPr lang="en-US" sz="3200" b="0" cap="none" spc="0" dirty="0">
              <a:ln w="0"/>
              <a:solidFill>
                <a:srgbClr val="FF5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88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Normal Blood Pressure</a:t>
            </a:r>
            <a:endParaRPr lang="en-US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379968"/>
              </p:ext>
            </p:extLst>
          </p:nvPr>
        </p:nvGraphicFramePr>
        <p:xfrm>
          <a:off x="1992086" y="2578077"/>
          <a:ext cx="6110887" cy="2650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2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8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859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Systolic mmHg (upper #)</a:t>
                      </a:r>
                    </a:p>
                    <a:p>
                      <a:pPr algn="ctr"/>
                      <a:r>
                        <a:rPr lang="zh-TW" altLang="en-US" sz="3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收縮壓</a:t>
                      </a:r>
                      <a:endParaRPr lang="en-US" sz="3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/>
                        <a:t>Diastolic mmHg (lower #)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舒張壓</a:t>
                      </a:r>
                      <a:endParaRPr lang="en-US" sz="3600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77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  &lt;120</a:t>
                      </a:r>
                      <a:endParaRPr lang="en-US" sz="3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 &lt;80</a:t>
                      </a:r>
                      <a:endParaRPr lang="en-US" sz="36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122" name="Picture 2" descr="Confirm Accept Web - Free image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098" y="629483"/>
            <a:ext cx="985366" cy="98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230;p6" descr="OMRON HEM-7124 AUTOMATIC UPPER ARM B.P &amp;amp; PULSE RATE MONITOR"/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7872" y="2955376"/>
            <a:ext cx="2033516" cy="2242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Oval 3"/>
          <p:cNvSpPr/>
          <p:nvPr/>
        </p:nvSpPr>
        <p:spPr>
          <a:xfrm>
            <a:off x="9799095" y="3718517"/>
            <a:ext cx="805218" cy="5796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59189" y="2106187"/>
            <a:ext cx="741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altLang="zh-TW" sz="54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Who wants to show us</a:t>
            </a:r>
            <a:r>
              <a:rPr lang="en-US" altLang="zh-TW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  <a:endParaRPr lang="en-US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0105" y="3530992"/>
            <a:ext cx="3015575" cy="23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913293" y="309147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How to use the blood pressure meter?</a:t>
            </a:r>
            <a:endParaRPr lang="en-US" b="1" dirty="0"/>
          </a:p>
        </p:txBody>
      </p:sp>
      <p:pic>
        <p:nvPicPr>
          <p:cNvPr id="10" name="Picture 9" descr="https://vectorportal.com/storage/thumbs/digital-tonometer-vectorpor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77957" y="371212"/>
            <a:ext cx="1398757" cy="1282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6-Point Star 1">
            <a:hlinkClick r:id="rId6"/>
          </p:cNvPr>
          <p:cNvSpPr/>
          <p:nvPr/>
        </p:nvSpPr>
        <p:spPr>
          <a:xfrm>
            <a:off x="1052863" y="2279518"/>
            <a:ext cx="568346" cy="576668"/>
          </a:xfrm>
          <a:prstGeom prst="star6">
            <a:avLst/>
          </a:prstGeom>
          <a:solidFill>
            <a:srgbClr val="66CCFF"/>
          </a:solidFill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3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087F0C3F-D79C-44B8-937E-4943A36951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25" y="706"/>
            <a:ext cx="9568750" cy="6856588"/>
          </a:xfrm>
          <a:prstGeom prst="rect">
            <a:avLst/>
          </a:prstGeom>
        </p:spPr>
      </p:pic>
      <p:sp>
        <p:nvSpPr>
          <p:cNvPr id="3" name="Google Shape;254;p36"/>
          <p:cNvSpPr/>
          <p:nvPr/>
        </p:nvSpPr>
        <p:spPr>
          <a:xfrm>
            <a:off x="1496930" y="696035"/>
            <a:ext cx="3006831" cy="942832"/>
          </a:xfrm>
          <a:prstGeom prst="wedgeRoundRectCallout">
            <a:avLst>
              <a:gd name="adj1" fmla="val -8144"/>
              <a:gd name="adj2" fmla="val 7541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Let’s go to the community center.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4" name="Google Shape;255;p36"/>
          <p:cNvSpPr/>
          <p:nvPr/>
        </p:nvSpPr>
        <p:spPr>
          <a:xfrm>
            <a:off x="6988073" y="3727941"/>
            <a:ext cx="3234520" cy="1607549"/>
          </a:xfrm>
          <a:prstGeom prst="wedgeRoundRectCallout">
            <a:avLst>
              <a:gd name="adj1" fmla="val 36484"/>
              <a:gd name="adj2" fmla="val 6575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Now, we are in the community center.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The seniors are waiting for us.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748690" y="-4842"/>
            <a:ext cx="2131685" cy="7008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33CC33"/>
                </a:solidFill>
              </a:rPr>
              <a:t>Lesson</a:t>
            </a:r>
            <a:endParaRPr lang="en-US" sz="5500" b="1" dirty="0">
              <a:solidFill>
                <a:srgbClr val="33CC33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68363" y="89435"/>
            <a:ext cx="2280327" cy="954107"/>
          </a:xfrm>
          <a:prstGeom prst="rect">
            <a:avLst/>
          </a:prstGeom>
          <a:solidFill>
            <a:srgbClr val="33CC33">
              <a:alpha val="77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Service 1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4457535" y="2616590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303715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666" y="3118661"/>
            <a:ext cx="4885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help others. 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5691362" y="3398047"/>
            <a:ext cx="669702" cy="489398"/>
          </a:xfrm>
          <a:prstGeom prst="rightArrow">
            <a:avLst/>
          </a:prstGeom>
          <a:solidFill>
            <a:srgbClr val="F5E9BD"/>
          </a:solidFill>
          <a:ln w="28575">
            <a:solidFill>
              <a:srgbClr val="FA71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652628" y="3118661"/>
            <a:ext cx="4420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feel happy.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88483" y="4146997"/>
            <a:ext cx="1132012" cy="1081825"/>
          </a:xfrm>
          <a:prstGeom prst="ellipse">
            <a:avLst/>
          </a:prstGeom>
          <a:ln w="63500" cap="rnd">
            <a:solidFill>
              <a:srgbClr val="FB8D3B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64713" y="1937466"/>
            <a:ext cx="11386643" cy="9387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A710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Happiness comes from helping others.</a:t>
            </a:r>
            <a:endParaRPr lang="en-US" sz="5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A710A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51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256" y="0"/>
            <a:ext cx="9619488" cy="6858000"/>
          </a:xfrm>
          <a:prstGeom prst="rect">
            <a:avLst/>
          </a:prstGeom>
        </p:spPr>
      </p:pic>
      <p:sp>
        <p:nvSpPr>
          <p:cNvPr id="3" name="Google Shape;232;p6"/>
          <p:cNvSpPr/>
          <p:nvPr/>
        </p:nvSpPr>
        <p:spPr>
          <a:xfrm>
            <a:off x="1432911" y="630526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4" name="Google Shape;265;p37"/>
          <p:cNvSpPr/>
          <p:nvPr/>
        </p:nvSpPr>
        <p:spPr>
          <a:xfrm>
            <a:off x="3642487" y="122831"/>
            <a:ext cx="3413406" cy="2264718"/>
          </a:xfrm>
          <a:prstGeom prst="wedgeRoundRectCallout">
            <a:avLst>
              <a:gd name="adj1" fmla="val -227"/>
              <a:gd name="adj2" fmla="val 64578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The seniors are like our grandparents. </a:t>
            </a:r>
          </a:p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like to check their blood pressure for them and spend time with them.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85729" y="-13648"/>
            <a:ext cx="2102580" cy="6305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33CC33"/>
                </a:solidFill>
              </a:rPr>
              <a:t>Lesson</a:t>
            </a:r>
            <a:endParaRPr lang="en-US" sz="5500" b="1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Drama Time</a:t>
            </a:r>
            <a:endParaRPr lang="en-US" sz="55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54" y="0"/>
            <a:ext cx="1923460" cy="1923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8915" y="2260996"/>
            <a:ext cx="3716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haracter</a:t>
            </a:r>
            <a:r>
              <a:rPr lang="en-US" altLang="zh-TW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endParaRPr lang="en-US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939" y="2285070"/>
            <a:ext cx="2074708" cy="2847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45" y="2306267"/>
            <a:ext cx="1933369" cy="2822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268004" y="5173912"/>
            <a:ext cx="2396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tudent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58824" y="5173912"/>
            <a:ext cx="1976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en-US" sz="5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enior</a:t>
            </a:r>
            <a:endParaRPr lang="en-US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92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Drama Time</a:t>
            </a:r>
            <a:endParaRPr lang="en-US" sz="55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54" y="0"/>
            <a:ext cx="1923460" cy="1923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88963" y="1914779"/>
            <a:ext cx="11204157" cy="40626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Student: Let me help you </a:t>
            </a:r>
          </a:p>
          <a:p>
            <a:r>
              <a:rPr lang="en-US" sz="5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(check your blood pressure).</a:t>
            </a:r>
          </a:p>
          <a:p>
            <a:r>
              <a:rPr lang="en-US" sz="3800" dirty="0" smtClean="0">
                <a:ln w="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(The student helps the senior check the blood pressure)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Senior:   Thanks for your help.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2000" dirty="0" smtClean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Student: You’re welcome. </a:t>
            </a:r>
            <a:endParaRPr lang="en-US" sz="50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760" y="4048790"/>
            <a:ext cx="996294" cy="941379"/>
          </a:xfrm>
          <a:prstGeom prst="ellipse">
            <a:avLst/>
          </a:prstGeom>
        </p:spPr>
      </p:pic>
      <p:pic>
        <p:nvPicPr>
          <p:cNvPr id="7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529" y="1923460"/>
            <a:ext cx="984276" cy="901627"/>
          </a:xfrm>
          <a:prstGeom prst="ellipse">
            <a:avLst/>
          </a:prstGeom>
        </p:spPr>
      </p:pic>
      <p:pic>
        <p:nvPicPr>
          <p:cNvPr id="9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825" y="5130395"/>
            <a:ext cx="984276" cy="90162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273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6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874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4479" y="209330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 smtClean="0"/>
              <a:t>Video</a:t>
            </a:r>
            <a:r>
              <a:rPr lang="en-US" sz="5500" b="1" dirty="0"/>
              <a:t>: The Ant and The Dove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40451" y="6488668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www.youtube.com/watch?v=TpLhLBhFTag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6637" y="2122147"/>
            <a:ext cx="950176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should always help each other</a:t>
            </a: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One good deed deserves another. </a:t>
            </a:r>
          </a:p>
          <a:p>
            <a:r>
              <a:rPr lang="en-US" altLang="zh-TW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好心有好報</a:t>
            </a:r>
            <a:endParaRPr lang="en-US" sz="4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87" y="787775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679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087F0C3F-D79C-44B8-937E-4943A36951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25" y="706"/>
            <a:ext cx="9568750" cy="6856588"/>
          </a:xfrm>
          <a:prstGeom prst="rect">
            <a:avLst/>
          </a:prstGeom>
        </p:spPr>
      </p:pic>
      <p:sp>
        <p:nvSpPr>
          <p:cNvPr id="3" name="Google Shape;254;p36"/>
          <p:cNvSpPr/>
          <p:nvPr/>
        </p:nvSpPr>
        <p:spPr>
          <a:xfrm>
            <a:off x="1496930" y="696035"/>
            <a:ext cx="3006831" cy="942832"/>
          </a:xfrm>
          <a:prstGeom prst="wedgeRoundRectCallout">
            <a:avLst>
              <a:gd name="adj1" fmla="val -8144"/>
              <a:gd name="adj2" fmla="val 7541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Let’s go to the community center.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4" name="Google Shape;255;p36"/>
          <p:cNvSpPr/>
          <p:nvPr/>
        </p:nvSpPr>
        <p:spPr>
          <a:xfrm>
            <a:off x="6988073" y="3727941"/>
            <a:ext cx="3234520" cy="1607549"/>
          </a:xfrm>
          <a:prstGeom prst="wedgeRoundRectCallout">
            <a:avLst>
              <a:gd name="adj1" fmla="val 36484"/>
              <a:gd name="adj2" fmla="val 6575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Now, we are in the community center.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The seniors are waiting for us.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081437" y="0"/>
            <a:ext cx="3798938" cy="8018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Story Review</a:t>
            </a:r>
            <a:endParaRPr lang="en-US" sz="5500" b="1" dirty="0">
              <a:solidFill>
                <a:srgbClr val="FFFF00"/>
              </a:solidFill>
            </a:endParaRPr>
          </a:p>
        </p:txBody>
      </p:sp>
      <p:sp>
        <p:nvSpPr>
          <p:cNvPr id="8" name="Google Shape;232;p6"/>
          <p:cNvSpPr/>
          <p:nvPr/>
        </p:nvSpPr>
        <p:spPr>
          <a:xfrm>
            <a:off x="4457535" y="2616590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132521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>
            <a:extLst>
              <a:ext uri="{FF2B5EF4-FFF2-40B4-BE49-F238E27FC236}">
                <a16:creationId xmlns:a16="http://schemas.microsoft.com/office/drawing/2014/main" id="{9084101F-2B84-4B42-A77C-82DD925F33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256" y="0"/>
            <a:ext cx="9619488" cy="6858000"/>
          </a:xfrm>
          <a:prstGeom prst="rect">
            <a:avLst/>
          </a:prstGeom>
        </p:spPr>
      </p:pic>
      <p:sp>
        <p:nvSpPr>
          <p:cNvPr id="3" name="Google Shape;232;p6"/>
          <p:cNvSpPr/>
          <p:nvPr/>
        </p:nvSpPr>
        <p:spPr>
          <a:xfrm>
            <a:off x="1432911" y="630526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4" name="Google Shape;265;p37"/>
          <p:cNvSpPr/>
          <p:nvPr/>
        </p:nvSpPr>
        <p:spPr>
          <a:xfrm>
            <a:off x="3642487" y="122831"/>
            <a:ext cx="3413406" cy="2264718"/>
          </a:xfrm>
          <a:prstGeom prst="wedgeRoundRectCallout">
            <a:avLst>
              <a:gd name="adj1" fmla="val -227"/>
              <a:gd name="adj2" fmla="val 64578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The seniors are like our grandparents. </a:t>
            </a:r>
          </a:p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like to check their blood pressure for them and spend time with them.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54515" y="0"/>
            <a:ext cx="3798938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Story Review</a:t>
            </a:r>
            <a:endParaRPr lang="en-US" sz="5500" b="1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32911" y="5746238"/>
            <a:ext cx="6233982" cy="1015663"/>
          </a:xfrm>
          <a:prstGeom prst="rect">
            <a:avLst/>
          </a:prstGeom>
          <a:solidFill>
            <a:srgbClr val="FFFF00">
              <a:alpha val="75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We’ve talked about helping the seniors</a:t>
            </a:r>
          </a:p>
          <a:p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check their blood pressure.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22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7AA909C-9AAD-406D-BC6F-5ABB461031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64" y="0"/>
            <a:ext cx="9643872" cy="6858000"/>
          </a:xfrm>
          <a:prstGeom prst="rect">
            <a:avLst/>
          </a:prstGeom>
        </p:spPr>
      </p:pic>
      <p:sp>
        <p:nvSpPr>
          <p:cNvPr id="6" name="Google Shape;285;p38"/>
          <p:cNvSpPr/>
          <p:nvPr/>
        </p:nvSpPr>
        <p:spPr>
          <a:xfrm>
            <a:off x="2802571" y="3371314"/>
            <a:ext cx="2618785" cy="942606"/>
          </a:xfrm>
          <a:prstGeom prst="wedgeRoundRectCallout">
            <a:avLst>
              <a:gd name="adj1" fmla="val -14802"/>
              <a:gd name="adj2" fmla="val 4889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Alex chats with a grandma. 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1559520" y="989406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1]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8" name="Google Shape;280;p38"/>
          <p:cNvSpPr/>
          <p:nvPr/>
        </p:nvSpPr>
        <p:spPr>
          <a:xfrm>
            <a:off x="7163153" y="62074"/>
            <a:ext cx="2881180" cy="1263247"/>
          </a:xfrm>
          <a:prstGeom prst="wedgeRoundRectCallout">
            <a:avLst>
              <a:gd name="adj1" fmla="val 7744"/>
              <a:gd name="adj2" fmla="val 4907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Jay takes a walk outside with a grandpa.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9" name="Google Shape;282;p38"/>
          <p:cNvSpPr/>
          <p:nvPr/>
        </p:nvSpPr>
        <p:spPr>
          <a:xfrm>
            <a:off x="7694013" y="2358739"/>
            <a:ext cx="3088448" cy="932955"/>
          </a:xfrm>
          <a:prstGeom prst="wedgeRoundRectCallout">
            <a:avLst>
              <a:gd name="adj1" fmla="val -2253"/>
              <a:gd name="adj2" fmla="val 5139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Everyone is happy in group photos.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258559" y="-20534"/>
            <a:ext cx="2023834" cy="7052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33CC33"/>
                </a:solidFill>
              </a:rPr>
              <a:t>Lesson</a:t>
            </a:r>
            <a:endParaRPr lang="en-US" sz="5500" b="1" dirty="0">
              <a:solidFill>
                <a:srgbClr val="33CC33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70342" y="5598621"/>
            <a:ext cx="4218975" cy="553998"/>
          </a:xfrm>
          <a:prstGeom prst="rect">
            <a:avLst/>
          </a:prstGeom>
          <a:solidFill>
            <a:srgbClr val="33CC33">
              <a:alpha val="7000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can chat with seniors.</a:t>
            </a:r>
            <a:endParaRPr lang="en-US" sz="3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70342" y="6228310"/>
            <a:ext cx="5283241" cy="553998"/>
          </a:xfrm>
          <a:prstGeom prst="rect">
            <a:avLst/>
          </a:prstGeom>
          <a:solidFill>
            <a:srgbClr val="33CC33">
              <a:alpha val="7000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can take a walk with seniors.</a:t>
            </a:r>
          </a:p>
        </p:txBody>
      </p:sp>
    </p:spTree>
    <p:extLst>
      <p:ext uri="{BB962C8B-B14F-4D97-AF65-F5344CB8AC3E}">
        <p14:creationId xmlns:p14="http://schemas.microsoft.com/office/powerpoint/2010/main" val="195252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01F510F-17C8-4A06-8C9A-2379F1D646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624" y="0"/>
            <a:ext cx="9826752" cy="6858000"/>
          </a:xfrm>
          <a:prstGeom prst="rect">
            <a:avLst/>
          </a:prstGeom>
        </p:spPr>
      </p:pic>
      <p:sp>
        <p:nvSpPr>
          <p:cNvPr id="6" name="Google Shape;294;p39"/>
          <p:cNvSpPr/>
          <p:nvPr/>
        </p:nvSpPr>
        <p:spPr>
          <a:xfrm>
            <a:off x="3331159" y="345918"/>
            <a:ext cx="3590146" cy="695559"/>
          </a:xfrm>
          <a:prstGeom prst="wedgeRoundRectCallout">
            <a:avLst>
              <a:gd name="adj1" fmla="val -40275"/>
              <a:gd name="adj2" fmla="val 9766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Great job, Group two!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Google Shape;297;p39"/>
          <p:cNvSpPr/>
          <p:nvPr/>
        </p:nvSpPr>
        <p:spPr>
          <a:xfrm>
            <a:off x="4236871" y="1358366"/>
            <a:ext cx="2811042" cy="1183666"/>
          </a:xfrm>
          <a:prstGeom prst="wedgeRoundRectCallout">
            <a:avLst>
              <a:gd name="adj1" fmla="val -68826"/>
              <a:gd name="adj2" fmla="val -1615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After you clean, remember to recycle.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8" name="Google Shape;232;p6"/>
          <p:cNvSpPr/>
          <p:nvPr/>
        </p:nvSpPr>
        <p:spPr>
          <a:xfrm>
            <a:off x="7622695" y="187291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02228" y="2943874"/>
            <a:ext cx="2280327" cy="954107"/>
          </a:xfrm>
          <a:prstGeom prst="rect">
            <a:avLst/>
          </a:prstGeom>
          <a:solidFill>
            <a:srgbClr val="33CC33">
              <a:alpha val="77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 Service 2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873829" y="6108401"/>
            <a:ext cx="2135624" cy="7495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7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277" y="247967"/>
            <a:ext cx="11094720" cy="1450757"/>
          </a:xfrm>
        </p:spPr>
        <p:txBody>
          <a:bodyPr/>
          <a:lstStyle/>
          <a:p>
            <a:r>
              <a:rPr lang="en-US" b="1" dirty="0" smtClean="0"/>
              <a:t>What places can you clean up nearby school?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822208" y="2712633"/>
            <a:ext cx="887922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Let’s check from </a:t>
            </a:r>
            <a:r>
              <a:rPr lang="en-US" sz="50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r>
              <a:rPr lang="en-US" sz="5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r>
              <a:rPr lang="en-US" sz="50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r>
              <a:rPr lang="en-US" sz="50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r>
              <a:rPr lang="en-US" sz="50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r>
              <a:rPr lang="en-US" sz="5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5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aps.</a:t>
            </a:r>
            <a:endParaRPr lang="en-US" sz="5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10+ Free Google Maps &amp; Location Illustration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048" y="2576459"/>
            <a:ext cx="1654011" cy="150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7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Discussion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97280" y="1988541"/>
            <a:ext cx="9464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 helping others easy or hard?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6258" y="3400928"/>
            <a:ext cx="1544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Easy.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86706" y="3401831"/>
            <a:ext cx="1718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Hard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328933" y="3052297"/>
            <a:ext cx="2204430" cy="17386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4"/>
          <a:stretch/>
        </p:blipFill>
        <p:spPr bwMode="auto">
          <a:xfrm>
            <a:off x="9879783" y="3921621"/>
            <a:ext cx="958267" cy="2199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6185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277" y="247967"/>
            <a:ext cx="11094720" cy="1450757"/>
          </a:xfrm>
        </p:spPr>
        <p:txBody>
          <a:bodyPr/>
          <a:lstStyle/>
          <a:p>
            <a:r>
              <a:rPr lang="en-US" b="1" dirty="0" smtClean="0"/>
              <a:t>What places can you clean up nearby school?</a:t>
            </a:r>
            <a:endParaRPr lang="en-US" b="1" dirty="0"/>
          </a:p>
        </p:txBody>
      </p:sp>
      <p:pic>
        <p:nvPicPr>
          <p:cNvPr id="6" name="Google Shape;300;p39" descr="一張含有 室外 的圖片&#10;&#10;自動產生的描述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05121" y="2936313"/>
            <a:ext cx="3395083" cy="254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Google Shape;299;p39" descr="一張含有 室外, 天空, 草 的圖片&#10;&#10;自動產生的描述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8708" y="1946512"/>
            <a:ext cx="3006158" cy="2253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oogle Shape;298;p39" descr="一張含有 個人, 團體, 人, 直立的 的圖片&#10;&#10;自動產生的描述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8708" y="4447469"/>
            <a:ext cx="3113929" cy="2177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166" y="1965455"/>
            <a:ext cx="3099989" cy="2323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030" y="4556130"/>
            <a:ext cx="3678260" cy="2069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07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Cleaning </a:t>
            </a:r>
            <a:r>
              <a:rPr lang="en-US" sz="5500" b="1" dirty="0"/>
              <a:t>P</a:t>
            </a:r>
            <a:r>
              <a:rPr lang="en-US" sz="5500" b="1" dirty="0" smtClean="0"/>
              <a:t>rocedure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460016" y="1779190"/>
            <a:ext cx="11677749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Put on </a:t>
            </a:r>
            <a:r>
              <a:rPr lang="en-US" sz="42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gloves</a:t>
            </a:r>
            <a:r>
              <a:rPr lang="en-US" sz="4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2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Use the </a:t>
            </a:r>
            <a:r>
              <a:rPr lang="en-US" sz="4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tongs</a:t>
            </a:r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to pick up garbage.</a:t>
            </a:r>
          </a:p>
          <a:p>
            <a:endParaRPr lang="en-US" sz="2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Use the </a:t>
            </a:r>
            <a:r>
              <a:rPr lang="en-US" sz="4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broom &amp; dustpan           </a:t>
            </a:r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collect garbage.</a:t>
            </a:r>
          </a:p>
          <a:p>
            <a:endParaRPr lang="en-US" sz="2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Put the garbage in the </a:t>
            </a:r>
            <a:r>
              <a:rPr lang="en-US" sz="4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bucket</a:t>
            </a:r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or </a:t>
            </a:r>
            <a:r>
              <a:rPr lang="en-US" sz="4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garbage bag</a:t>
            </a:r>
            <a:r>
              <a:rPr lang="en-US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4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4" descr="Gloves Protective - Free image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508" y="1737360"/>
            <a:ext cx="1197656" cy="8290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508" y="2801962"/>
            <a:ext cx="871811" cy="1021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6" descr="Bucket Sponge Pail - Free vector graphic on Pixabay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9706" y="5565884"/>
            <a:ext cx="1111844" cy="111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oogle Shape;236;p6" descr="垃圾袋清潔袋環保清潔袋(大型)/一包3支入{促79}｜PChome商店街：台灣NO.1 網路開店平台"/>
          <p:cNvPicPr preferRelativeResize="0"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03081" y="5670035"/>
            <a:ext cx="968967" cy="949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Google Shape;234;p6" descr="大畚斗組-附掃把- PChome 24h購物"/>
          <p:cNvPicPr preferRelativeResize="0"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7620" y="3823226"/>
            <a:ext cx="1099845" cy="9528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695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Worksheet Discussion </a:t>
            </a:r>
            <a:endParaRPr lang="en-US" sz="5500" b="1" dirty="0"/>
          </a:p>
        </p:txBody>
      </p:sp>
      <p:sp>
        <p:nvSpPr>
          <p:cNvPr id="4" name="Rectangle 3"/>
          <p:cNvSpPr/>
          <p:nvPr/>
        </p:nvSpPr>
        <p:spPr>
          <a:xfrm>
            <a:off x="1097280" y="1878552"/>
            <a:ext cx="902121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After cleaning up the community, we had a lot of garbage.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should we do next?</a:t>
            </a:r>
            <a:endParaRPr lang="en-US" altLang="zh-TW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6872" y="4290674"/>
            <a:ext cx="79939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should recycle the garbage.</a:t>
            </a:r>
          </a:p>
          <a:p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Don’t forget it!</a:t>
            </a:r>
          </a:p>
        </p:txBody>
      </p:sp>
      <p:sp>
        <p:nvSpPr>
          <p:cNvPr id="6" name="5-Point Star 5"/>
          <p:cNvSpPr/>
          <p:nvPr/>
        </p:nvSpPr>
        <p:spPr>
          <a:xfrm>
            <a:off x="1880314" y="4443211"/>
            <a:ext cx="527815" cy="541680"/>
          </a:xfrm>
          <a:prstGeom prst="star5">
            <a:avLst/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回收特点浪费- Pixabay上的免费图片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509" y="5075504"/>
            <a:ext cx="1040897" cy="104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包废纸篓废物- 免费矢量图形Pixaba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977" y="1988207"/>
            <a:ext cx="1563985" cy="177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01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78849" y="387869"/>
            <a:ext cx="3358810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Worksheet </a:t>
            </a:r>
            <a:endParaRPr lang="en-US" sz="55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752" y="183593"/>
            <a:ext cx="4914830" cy="6447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489697" y="1615053"/>
            <a:ext cx="232627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olor</a:t>
            </a:r>
            <a:endParaRPr lang="en-US" sz="5000" b="0" cap="none" spc="0" dirty="0" smtClean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b="0" cap="none" spc="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Paste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Write</a:t>
            </a:r>
          </a:p>
        </p:txBody>
      </p:sp>
    </p:spTree>
    <p:extLst>
      <p:ext uri="{BB962C8B-B14F-4D97-AF65-F5344CB8AC3E}">
        <p14:creationId xmlns:p14="http://schemas.microsoft.com/office/powerpoint/2010/main" val="37130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17731" y="245780"/>
            <a:ext cx="10058400" cy="87249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Garbage</a:t>
            </a:r>
            <a:endParaRPr lang="en-US" sz="55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" y="1236373"/>
            <a:ext cx="2455945" cy="175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94" y="1237165"/>
            <a:ext cx="2472744" cy="1749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575" y="1236372"/>
            <a:ext cx="2484375" cy="177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785" y="1236372"/>
            <a:ext cx="2484502" cy="175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53" y="3898261"/>
            <a:ext cx="2485622" cy="1761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203" y="3852057"/>
            <a:ext cx="2504323" cy="1790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910" y="3877814"/>
            <a:ext cx="2479705" cy="1764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577" y="3864934"/>
            <a:ext cx="2508319" cy="1764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41084" y="3078051"/>
            <a:ext cx="2995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lastic water bottle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04137" y="3026535"/>
            <a:ext cx="210185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banana peel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57351" y="5698748"/>
            <a:ext cx="7627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leaf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70894" y="5698748"/>
            <a:ext cx="25766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etal drinks can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181395" y="5661384"/>
            <a:ext cx="111761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pencil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046755" y="5691671"/>
            <a:ext cx="131632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battery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249897" y="3045715"/>
            <a:ext cx="93968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glass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37574" y="3048986"/>
            <a:ext cx="109837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paper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222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7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058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753" y="306566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en-US" sz="5500" b="1" dirty="0" smtClean="0"/>
              <a:t>Video: What </a:t>
            </a:r>
            <a:r>
              <a:rPr lang="en-US" sz="5500" b="1" dirty="0"/>
              <a:t>is </a:t>
            </a:r>
            <a:r>
              <a:rPr lang="en-US" sz="5500" b="1" dirty="0" smtClean="0"/>
              <a:t>environment</a:t>
            </a:r>
            <a:r>
              <a:rPr lang="en-US" altLang="zh-TW" sz="5500" b="1" dirty="0" smtClean="0"/>
              <a:t>?</a:t>
            </a:r>
            <a:r>
              <a:rPr lang="en-US" sz="5500" b="1" dirty="0" smtClean="0"/>
              <a:t> </a:t>
            </a:r>
            <a:r>
              <a:rPr lang="en-US" altLang="zh-TW" sz="5500" b="1" dirty="0" smtClean="0"/>
              <a:t>&amp;</a:t>
            </a:r>
            <a:r>
              <a:rPr lang="en-US" sz="5500" b="1" dirty="0" smtClean="0"/>
              <a:t/>
            </a:r>
            <a:br>
              <a:rPr lang="en-US" sz="5500" b="1" dirty="0" smtClean="0"/>
            </a:br>
            <a:r>
              <a:rPr lang="en-US" sz="5500" b="1" dirty="0"/>
              <a:t> </a:t>
            </a:r>
            <a:r>
              <a:rPr lang="en-US" sz="5500" b="1" dirty="0" smtClean="0"/>
              <a:t>            </a:t>
            </a:r>
            <a:r>
              <a:rPr lang="en-US" altLang="zh-TW" sz="5500" b="1" dirty="0" smtClean="0"/>
              <a:t>H</a:t>
            </a:r>
            <a:r>
              <a:rPr lang="en-US" sz="5500" b="1" dirty="0" smtClean="0"/>
              <a:t>ow to keep it clean</a:t>
            </a:r>
            <a:r>
              <a:rPr lang="en-US" sz="5500" b="1" dirty="0"/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40451" y="6376126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https://www.youtube.com/watch?v=gEk6JLJNg0U</a:t>
            </a:r>
          </a:p>
        </p:txBody>
      </p:sp>
      <p:sp>
        <p:nvSpPr>
          <p:cNvPr id="4" name="Rectangle 3"/>
          <p:cNvSpPr/>
          <p:nvPr/>
        </p:nvSpPr>
        <p:spPr>
          <a:xfrm>
            <a:off x="761787" y="2147905"/>
            <a:ext cx="95489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are a part of the environment. </a:t>
            </a:r>
          </a:p>
          <a:p>
            <a:r>
              <a:rPr lang="en-US" altLang="zh-TW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We should keep it clean. </a:t>
            </a:r>
            <a:endParaRPr lang="en-US" sz="4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87" y="787775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9890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01F510F-17C8-4A06-8C9A-2379F1D646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624" y="0"/>
            <a:ext cx="9826752" cy="6858000"/>
          </a:xfrm>
          <a:prstGeom prst="rect">
            <a:avLst/>
          </a:prstGeom>
        </p:spPr>
      </p:pic>
      <p:sp>
        <p:nvSpPr>
          <p:cNvPr id="6" name="Google Shape;294;p39"/>
          <p:cNvSpPr/>
          <p:nvPr/>
        </p:nvSpPr>
        <p:spPr>
          <a:xfrm>
            <a:off x="3331159" y="345918"/>
            <a:ext cx="3590146" cy="695559"/>
          </a:xfrm>
          <a:prstGeom prst="wedgeRoundRectCallout">
            <a:avLst>
              <a:gd name="adj1" fmla="val -40275"/>
              <a:gd name="adj2" fmla="val 9766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Great job, Group two!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7" name="Google Shape;297;p39"/>
          <p:cNvSpPr/>
          <p:nvPr/>
        </p:nvSpPr>
        <p:spPr>
          <a:xfrm>
            <a:off x="4236871" y="1358366"/>
            <a:ext cx="2811042" cy="1183666"/>
          </a:xfrm>
          <a:prstGeom prst="wedgeRoundRectCallout">
            <a:avLst>
              <a:gd name="adj1" fmla="val -68826"/>
              <a:gd name="adj2" fmla="val -1615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After you clean, remember to recycle.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8" name="Google Shape;232;p6"/>
          <p:cNvSpPr/>
          <p:nvPr/>
        </p:nvSpPr>
        <p:spPr>
          <a:xfrm>
            <a:off x="7622695" y="187291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283629" y="6108401"/>
            <a:ext cx="3725824" cy="7495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FFFF00"/>
                </a:solidFill>
              </a:rPr>
              <a:t>Story Review</a:t>
            </a:r>
            <a:endParaRPr lang="en-US" sz="5500" b="1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17541" y="4623175"/>
            <a:ext cx="7124386" cy="553998"/>
          </a:xfrm>
          <a:prstGeom prst="rect">
            <a:avLst/>
          </a:prstGeom>
          <a:solidFill>
            <a:srgbClr val="FFFF00">
              <a:alpha val="8000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We’ve talked about cleaning the community.</a:t>
            </a:r>
            <a:endParaRPr 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801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Discussion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1006486" y="1903206"/>
            <a:ext cx="81142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community is clean now.</a:t>
            </a:r>
          </a:p>
          <a:p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How can we keep it clean?</a:t>
            </a:r>
          </a:p>
        </p:txBody>
      </p:sp>
      <p:pic>
        <p:nvPicPr>
          <p:cNvPr id="4" name="Picture 3" descr="Man Silhouette Thinking - Free image on Pixab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9429" y="3767072"/>
            <a:ext cx="1885950" cy="2428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Rectangle 4"/>
          <p:cNvSpPr/>
          <p:nvPr/>
        </p:nvSpPr>
        <p:spPr>
          <a:xfrm>
            <a:off x="1656715" y="3767072"/>
            <a:ext cx="68681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could also make a sign </a:t>
            </a:r>
          </a:p>
          <a:p>
            <a:r>
              <a:rPr lang="en-US" sz="4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en-US" sz="4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 remind others.</a:t>
            </a:r>
          </a:p>
        </p:txBody>
      </p:sp>
    </p:spTree>
    <p:extLst>
      <p:ext uri="{BB962C8B-B14F-4D97-AF65-F5344CB8AC3E}">
        <p14:creationId xmlns:p14="http://schemas.microsoft.com/office/powerpoint/2010/main" val="835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40647AB-0CD9-452C-84D6-2A87DA83DB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0"/>
            <a:ext cx="938784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00505" y="15044"/>
            <a:ext cx="2121575" cy="7017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4350278" y="232566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8" name="Google Shape;314;p40"/>
          <p:cNvSpPr/>
          <p:nvPr/>
        </p:nvSpPr>
        <p:spPr>
          <a:xfrm>
            <a:off x="2332565" y="1290574"/>
            <a:ext cx="2017714" cy="1070838"/>
          </a:xfrm>
          <a:prstGeom prst="wedgeRoundRectCallout">
            <a:avLst>
              <a:gd name="adj1" fmla="val 35264"/>
              <a:gd name="adj2" fmla="val 8126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The park is clean now.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9" name="Google Shape;317;p40"/>
          <p:cNvSpPr/>
          <p:nvPr/>
        </p:nvSpPr>
        <p:spPr>
          <a:xfrm>
            <a:off x="6992358" y="100101"/>
            <a:ext cx="3656885" cy="1649924"/>
          </a:xfrm>
          <a:prstGeom prst="wedgeRoundRectCallout">
            <a:avLst>
              <a:gd name="adj1" fmla="val 3054"/>
              <a:gd name="adj2" fmla="val 69204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We put up a sign: “There is only one earth. We need to take good care of it.”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38079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90" y="363877"/>
            <a:ext cx="6431763" cy="6154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8069046" y="363877"/>
            <a:ext cx="3358810" cy="9368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Worksheet</a:t>
            </a:r>
            <a:endParaRPr lang="en-US" sz="5500" b="1" dirty="0"/>
          </a:p>
        </p:txBody>
      </p:sp>
      <p:sp>
        <p:nvSpPr>
          <p:cNvPr id="4" name="Rectangle 3"/>
          <p:cNvSpPr/>
          <p:nvPr/>
        </p:nvSpPr>
        <p:spPr>
          <a:xfrm>
            <a:off x="8384544" y="1718084"/>
            <a:ext cx="232627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</a:t>
            </a:r>
            <a:r>
              <a:rPr lang="en-US" sz="5000" b="0" cap="none" spc="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rite</a:t>
            </a:r>
          </a:p>
          <a:p>
            <a:pPr marL="685800" indent="-685800" algn="ctr">
              <a:buFont typeface="Arial" panose="020B0604020202020204" pitchFamily="34" charset="0"/>
              <a:buChar char="•"/>
            </a:pPr>
            <a:r>
              <a:rPr lang="en-US" sz="500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en-US" sz="50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raw</a:t>
            </a:r>
            <a:endParaRPr lang="en-US" sz="5000" b="0" cap="none" spc="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5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300" b="1" dirty="0" smtClean="0"/>
              <a:t>Poster Activity: Let’s make a sign.</a:t>
            </a:r>
            <a:endParaRPr lang="en-US" sz="5300" b="1" dirty="0"/>
          </a:p>
        </p:txBody>
      </p:sp>
      <p:sp>
        <p:nvSpPr>
          <p:cNvPr id="3" name="Rectangle 2"/>
          <p:cNvSpPr/>
          <p:nvPr/>
        </p:nvSpPr>
        <p:spPr>
          <a:xfrm>
            <a:off x="344731" y="2115378"/>
            <a:ext cx="11722773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words do you want to put on the sign?</a:t>
            </a:r>
          </a:p>
          <a:p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-e.g. Please don’t litter. </a:t>
            </a:r>
            <a:r>
              <a:rPr lang="zh-TW" altLang="en-US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請勿亂丟垃圾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</a:p>
          <a:p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-</a:t>
            </a:r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e.g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r>
              <a:rPr lang="zh-TW" altLang="en-US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Please keep the area clean. </a:t>
            </a:r>
            <a:r>
              <a:rPr lang="zh-TW" altLang="en-US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請保持環境乾淨</a:t>
            </a:r>
            <a:endParaRPr lang="en-US" altLang="zh-TW" sz="4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e.g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Please take your trash with you. </a:t>
            </a:r>
            <a:r>
              <a:rPr lang="zh-TW" altLang="en-US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請把垃圾帶走</a:t>
            </a:r>
            <a:endParaRPr lang="en-US" altLang="zh-TW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48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31" y="50251"/>
            <a:ext cx="1923460" cy="192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5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3336" y="286603"/>
            <a:ext cx="4942912" cy="94976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/>
              <a:t>Poster Example</a:t>
            </a:r>
            <a:endParaRPr lang="en-US" sz="55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56" y="1042004"/>
            <a:ext cx="7780402" cy="541873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993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3190" y="229659"/>
            <a:ext cx="10058400" cy="1450757"/>
          </a:xfrm>
        </p:spPr>
        <p:txBody>
          <a:bodyPr>
            <a:normAutofit/>
          </a:bodyPr>
          <a:lstStyle/>
          <a:p>
            <a:r>
              <a:rPr lang="en-US" sz="5500" b="1" dirty="0" smtClean="0"/>
              <a:t>Poster Activity: Show your sign.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906206" y="2014288"/>
            <a:ext cx="10433597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Please show everyone your sign and read it.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415" y="0"/>
            <a:ext cx="1923460" cy="19234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634" y="2843780"/>
            <a:ext cx="4955816" cy="345152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4613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06548" y="2091573"/>
            <a:ext cx="6778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Period 8</a:t>
            </a:r>
            <a:endParaRPr lang="en-US" sz="15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6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753" y="267930"/>
            <a:ext cx="10058400" cy="1450757"/>
          </a:xfrm>
        </p:spPr>
        <p:txBody>
          <a:bodyPr>
            <a:normAutofit/>
          </a:bodyPr>
          <a:lstStyle/>
          <a:p>
            <a:r>
              <a:rPr lang="en-US" sz="5300" b="1" dirty="0" smtClean="0"/>
              <a:t>Video:</a:t>
            </a:r>
            <a:r>
              <a:rPr lang="zh-TW" altLang="en-US" sz="5300" b="1" dirty="0" smtClean="0"/>
              <a:t> </a:t>
            </a:r>
            <a:r>
              <a:rPr lang="en-US" sz="5300" b="1" dirty="0" smtClean="0"/>
              <a:t>Keep </a:t>
            </a:r>
            <a:r>
              <a:rPr lang="en-US" sz="5300" b="1" dirty="0"/>
              <a:t>your surrounding clean.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00953" y="6488668"/>
            <a:ext cx="515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https://www.youtube.com/watch?v=QGvw_e1N5Ho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3759" y="2186542"/>
            <a:ext cx="88987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 need to make sure that </a:t>
            </a:r>
          </a:p>
          <a:p>
            <a:r>
              <a:rPr lang="en-US" altLang="zh-TW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we keep our surrounding clean. </a:t>
            </a:r>
            <a:endParaRPr lang="en-US" sz="4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87" y="787775"/>
            <a:ext cx="974926" cy="743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219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83D97D1-18D0-4D8F-9D07-553E913804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63" y="645"/>
            <a:ext cx="9861473" cy="685671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39395" y="18604"/>
            <a:ext cx="2036851" cy="7403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rgbClr val="66FF33"/>
                </a:solidFill>
              </a:rPr>
              <a:t>Lesson</a:t>
            </a:r>
            <a:endParaRPr lang="en-US" sz="5500" b="1" dirty="0">
              <a:solidFill>
                <a:srgbClr val="66FF33"/>
              </a:solidFill>
            </a:endParaRPr>
          </a:p>
        </p:txBody>
      </p:sp>
      <p:sp>
        <p:nvSpPr>
          <p:cNvPr id="7" name="Google Shape;232;p6"/>
          <p:cNvSpPr/>
          <p:nvPr/>
        </p:nvSpPr>
        <p:spPr>
          <a:xfrm>
            <a:off x="3660961" y="66455"/>
            <a:ext cx="1638465" cy="692497"/>
          </a:xfrm>
          <a:prstGeom prst="wedgeRoundRectCallout">
            <a:avLst>
              <a:gd name="adj1" fmla="val 23181"/>
              <a:gd name="adj2" fmla="val 47900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[</a:t>
            </a:r>
            <a:r>
              <a:rPr lang="en-US" sz="2400" b="1" dirty="0" smtClean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Group 2]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  <p:sp>
        <p:nvSpPr>
          <p:cNvPr id="9" name="Google Shape;337;p41"/>
          <p:cNvSpPr/>
          <p:nvPr/>
        </p:nvSpPr>
        <p:spPr>
          <a:xfrm>
            <a:off x="1857328" y="5704320"/>
            <a:ext cx="2194560" cy="1047980"/>
          </a:xfrm>
          <a:prstGeom prst="ellipse">
            <a:avLst/>
          </a:prstGeom>
          <a:solidFill>
            <a:srgbClr val="66CCFF">
              <a:alpha val="55000"/>
            </a:srgb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residents</a:t>
            </a:r>
            <a:endParaRPr sz="24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" name="Google Shape;328;p41"/>
          <p:cNvSpPr/>
          <p:nvPr/>
        </p:nvSpPr>
        <p:spPr>
          <a:xfrm>
            <a:off x="3786660" y="2312836"/>
            <a:ext cx="2778858" cy="883406"/>
          </a:xfrm>
          <a:prstGeom prst="wedgeRoundRectCallout">
            <a:avLst>
              <a:gd name="adj1" fmla="val 126"/>
              <a:gd name="adj2" fmla="val 72519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You have good moral character.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11" name="Google Shape;335;p41"/>
          <p:cNvSpPr/>
          <p:nvPr/>
        </p:nvSpPr>
        <p:spPr>
          <a:xfrm>
            <a:off x="5525582" y="758952"/>
            <a:ext cx="3393335" cy="1340548"/>
          </a:xfrm>
          <a:prstGeom prst="wedgeRoundRectCallout">
            <a:avLst>
              <a:gd name="adj1" fmla="val 46228"/>
              <a:gd name="adj2" fmla="val 82535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Thank you. </a:t>
            </a:r>
          </a:p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Happiness comes from helping others.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12" name="Google Shape;336;p41"/>
          <p:cNvSpPr/>
          <p:nvPr/>
        </p:nvSpPr>
        <p:spPr>
          <a:xfrm>
            <a:off x="1380339" y="777758"/>
            <a:ext cx="1615213" cy="1234628"/>
          </a:xfrm>
          <a:prstGeom prst="ellipse">
            <a:avLst/>
          </a:prstGeom>
          <a:solidFill>
            <a:srgbClr val="66CCFF">
              <a:alpha val="55000"/>
            </a:srgb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chief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of a </a:t>
            </a:r>
            <a:r>
              <a:rPr lang="en-US" sz="24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village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520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Discussion</a:t>
            </a:r>
            <a:endParaRPr lang="en-US" sz="5500" b="1" dirty="0"/>
          </a:p>
        </p:txBody>
      </p:sp>
      <p:sp>
        <p:nvSpPr>
          <p:cNvPr id="3" name="Rectangle 2"/>
          <p:cNvSpPr/>
          <p:nvPr/>
        </p:nvSpPr>
        <p:spPr>
          <a:xfrm>
            <a:off x="396886" y="2009223"/>
            <a:ext cx="11204862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Now you know how to do the community service.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You’ve learned how to:</a:t>
            </a:r>
          </a:p>
          <a:p>
            <a:r>
              <a:rPr lang="en-US" altLang="zh-TW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help seniors check their blood pressure.</a:t>
            </a:r>
          </a:p>
          <a:p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-</a:t>
            </a:r>
            <a:r>
              <a:rPr lang="en-US" altLang="zh-TW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clean our </a:t>
            </a:r>
            <a:r>
              <a:rPr lang="en-US" altLang="zh-TW" sz="4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community.</a:t>
            </a:r>
          </a:p>
          <a:p>
            <a:endParaRPr lang="en-US" altLang="zh-TW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TW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 did a great job. You can be a little helper</a:t>
            </a:r>
            <a:r>
              <a:rPr lang="en-US" altLang="zh-TW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altLang="zh-TW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4" name="Picture 6" descr="Acceptation Approval Good - Free vector graphic on Pixabay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932" y="3188295"/>
            <a:ext cx="1900540" cy="1900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4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BB13CFE-EBB5-45AA-9B62-A0DEC4A065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0"/>
            <a:ext cx="938784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9127975" y="5756024"/>
            <a:ext cx="1769538" cy="6258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 smtClean="0">
                <a:solidFill>
                  <a:srgbClr val="33CC33"/>
                </a:solidFill>
              </a:rPr>
              <a:t>Lesson</a:t>
            </a:r>
            <a:endParaRPr lang="en-US" sz="4500" b="1" dirty="0">
              <a:solidFill>
                <a:srgbClr val="33CC33"/>
              </a:solidFill>
            </a:endParaRPr>
          </a:p>
        </p:txBody>
      </p:sp>
      <p:sp>
        <p:nvSpPr>
          <p:cNvPr id="8" name="Google Shape;356;p42"/>
          <p:cNvSpPr/>
          <p:nvPr/>
        </p:nvSpPr>
        <p:spPr>
          <a:xfrm>
            <a:off x="1539037" y="2542032"/>
            <a:ext cx="2897392" cy="1002242"/>
          </a:xfrm>
          <a:prstGeom prst="wedgeRoundRectCallout">
            <a:avLst>
              <a:gd name="adj1" fmla="val 186"/>
              <a:gd name="adj2" fmla="val 88046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Words without actions are blind.</a:t>
            </a:r>
            <a:endParaRPr sz="2400" b="1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9" name="Google Shape;357;p42"/>
          <p:cNvSpPr/>
          <p:nvPr/>
        </p:nvSpPr>
        <p:spPr>
          <a:xfrm>
            <a:off x="5530011" y="2982352"/>
            <a:ext cx="2404171" cy="1639710"/>
          </a:xfrm>
          <a:prstGeom prst="wedgeRoundRectCallout">
            <a:avLst>
              <a:gd name="adj1" fmla="val -1459"/>
              <a:gd name="adj2" fmla="val 64873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It’s very important to put words into practice.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  <a:sym typeface="Comic Sans MS"/>
            </a:endParaRPr>
          </a:p>
        </p:txBody>
      </p:sp>
      <p:sp>
        <p:nvSpPr>
          <p:cNvPr id="10" name="Google Shape;358;p42"/>
          <p:cNvSpPr/>
          <p:nvPr/>
        </p:nvSpPr>
        <p:spPr>
          <a:xfrm>
            <a:off x="1539037" y="258525"/>
            <a:ext cx="320889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(Back to class…) 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355;p42"/>
          <p:cNvSpPr/>
          <p:nvPr/>
        </p:nvSpPr>
        <p:spPr>
          <a:xfrm>
            <a:off x="7934182" y="141165"/>
            <a:ext cx="2652278" cy="1702594"/>
          </a:xfrm>
          <a:prstGeom prst="wedgeRoundRectCallout">
            <a:avLst>
              <a:gd name="adj1" fmla="val -84481"/>
              <a:gd name="adj2" fmla="val -3471"/>
              <a:gd name="adj3" fmla="val 16667"/>
            </a:avLst>
          </a:prstGeom>
          <a:solidFill>
            <a:schemeClr val="lt1">
              <a:alpha val="55000"/>
            </a:schemeClr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Comic Sans MS" panose="030F0702030302020204" pitchFamily="66" charset="0"/>
                <a:ea typeface="Microsoft Yahei"/>
                <a:cs typeface="Microsoft Yahei"/>
                <a:sym typeface="Comic Sans MS"/>
              </a:rPr>
              <a:t>Kids, what did  you learn from community service today?</a:t>
            </a:r>
            <a:endParaRPr sz="2400" b="1" dirty="0">
              <a:solidFill>
                <a:schemeClr val="dk1"/>
              </a:solidFill>
              <a:latin typeface="Comic Sans MS" panose="030F0702030302020204" pitchFamily="66" charset="0"/>
              <a:ea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32684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797864A-4F4F-48BE-8BCF-3E3A1BC81C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90" y="0"/>
            <a:ext cx="969264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67454" y="674544"/>
            <a:ext cx="1915909" cy="5078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TW" altLang="en-US" sz="2700" b="1" dirty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讀聖賢書</a:t>
            </a:r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，</a:t>
            </a:r>
            <a:endParaRPr lang="zh-TW" altLang="en-US" sz="2700" b="1" dirty="0">
              <a:latin typeface="標楷體" panose="03000509000000000000" pitchFamily="65" charset="-120"/>
              <a:ea typeface="標楷體" panose="03000509000000000000" pitchFamily="65" charset="-120"/>
              <a:cs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 rot="677199">
            <a:off x="3449918" y="852338"/>
            <a:ext cx="1915909" cy="5078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字</a:t>
            </a:r>
            <a:r>
              <a:rPr lang="zh-TW" altLang="en-US" sz="2700" b="1" dirty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字體驗</a:t>
            </a:r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，</a:t>
            </a:r>
            <a:endParaRPr lang="zh-TW" altLang="en-US" sz="2700" b="1" dirty="0">
              <a:latin typeface="標楷體" panose="03000509000000000000" pitchFamily="65" charset="-120"/>
              <a:ea typeface="標楷體" panose="03000509000000000000" pitchFamily="65" charset="-120"/>
              <a:cs typeface="Arial"/>
              <a:sym typeface="Arial"/>
            </a:endParaRPr>
          </a:p>
        </p:txBody>
      </p:sp>
      <p:sp>
        <p:nvSpPr>
          <p:cNvPr id="8" name="Rectangle 7"/>
          <p:cNvSpPr/>
          <p:nvPr/>
        </p:nvSpPr>
        <p:spPr>
          <a:xfrm rot="21085538">
            <a:off x="5090178" y="815915"/>
            <a:ext cx="1915909" cy="5078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口</a:t>
            </a:r>
            <a:r>
              <a:rPr lang="zh-TW" altLang="en-US" sz="2700" b="1" dirty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耳之學</a:t>
            </a:r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，</a:t>
            </a:r>
            <a:endParaRPr lang="zh-TW" altLang="en-US" sz="2700" b="1" dirty="0">
              <a:latin typeface="標楷體" panose="03000509000000000000" pitchFamily="65" charset="-120"/>
              <a:ea typeface="標楷體" panose="03000509000000000000" pitchFamily="65" charset="-120"/>
              <a:cs typeface="Arial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 rot="21319655">
            <a:off x="6790729" y="599420"/>
            <a:ext cx="1915909" cy="5078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夢</a:t>
            </a:r>
            <a:r>
              <a:rPr lang="zh-TW" altLang="en-US" sz="2700" b="1" dirty="0"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中吃飯</a:t>
            </a:r>
            <a:r>
              <a:rPr lang="zh-TW" altLang="en-US" sz="27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DFKai-SB"/>
                <a:sym typeface="DFKai-SB"/>
              </a:rPr>
              <a:t>。</a:t>
            </a:r>
            <a:endParaRPr lang="zh-TW" altLang="en-US" sz="2700" b="1" dirty="0">
              <a:latin typeface="標楷體" panose="03000509000000000000" pitchFamily="65" charset="-120"/>
              <a:ea typeface="標楷體" panose="03000509000000000000" pitchFamily="65" charset="-120"/>
              <a:cs typeface="Arial"/>
              <a:sym typeface="Arial"/>
            </a:endParaRPr>
          </a:p>
        </p:txBody>
      </p:sp>
      <p:sp>
        <p:nvSpPr>
          <p:cNvPr id="10" name="Google Shape;366;p43"/>
          <p:cNvSpPr/>
          <p:nvPr/>
        </p:nvSpPr>
        <p:spPr>
          <a:xfrm rot="21116988">
            <a:off x="4956126" y="1466092"/>
            <a:ext cx="8852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into</a:t>
            </a:r>
            <a:endParaRPr sz="28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366;p43"/>
          <p:cNvSpPr/>
          <p:nvPr/>
        </p:nvSpPr>
        <p:spPr>
          <a:xfrm rot="448320">
            <a:off x="3008099" y="1210816"/>
            <a:ext cx="80593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Put</a:t>
            </a:r>
            <a:endParaRPr sz="28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366;p43"/>
          <p:cNvSpPr/>
          <p:nvPr/>
        </p:nvSpPr>
        <p:spPr>
          <a:xfrm rot="759665">
            <a:off x="3676626" y="1447125"/>
            <a:ext cx="151461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Words</a:t>
            </a:r>
            <a:endParaRPr sz="28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366;p43"/>
          <p:cNvSpPr/>
          <p:nvPr/>
        </p:nvSpPr>
        <p:spPr>
          <a:xfrm rot="20761267">
            <a:off x="5736701" y="1184652"/>
            <a:ext cx="174956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Practice</a:t>
            </a:r>
            <a:r>
              <a:rPr lang="en-US" sz="2800" b="1" i="0" u="none" strike="noStrike" cap="none" dirty="0"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28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121630" y="6198776"/>
            <a:ext cx="1801282" cy="7001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600" b="1" dirty="0" smtClean="0">
                <a:solidFill>
                  <a:srgbClr val="00FF00"/>
                </a:solidFill>
              </a:rPr>
              <a:t>Lesson</a:t>
            </a:r>
            <a:endParaRPr lang="en-US" sz="4600" b="1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73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Worksheet Discussion</a:t>
            </a:r>
            <a:endParaRPr lang="en-US" sz="55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489" y="1887501"/>
            <a:ext cx="2763158" cy="4385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4012290" y="2475512"/>
            <a:ext cx="8076185" cy="29238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do you feel after helping </a:t>
            </a:r>
          </a:p>
          <a:p>
            <a:r>
              <a:rPr lang="en-US" sz="4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your_____ at home?</a:t>
            </a:r>
          </a:p>
          <a:p>
            <a:endParaRPr lang="en-US" sz="4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4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feel _______.</a:t>
            </a:r>
            <a:endParaRPr lang="en-US" sz="4600" b="0" cap="none" spc="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3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Retrospect">
    <a:dk1>
      <a:srgbClr val="000000"/>
    </a:dk1>
    <a:lt1>
      <a:srgbClr val="FFFFFF"/>
    </a:lt1>
    <a:dk2>
      <a:srgbClr val="46464A"/>
    </a:dk2>
    <a:lt2>
      <a:srgbClr val="D1D9E1"/>
    </a:lt2>
    <a:accent1>
      <a:srgbClr val="6F6F74"/>
    </a:accent1>
    <a:accent2>
      <a:srgbClr val="A7B789"/>
    </a:accent2>
    <a:accent3>
      <a:srgbClr val="BEAE98"/>
    </a:accent3>
    <a:accent4>
      <a:srgbClr val="92A9B9"/>
    </a:accent4>
    <a:accent5>
      <a:srgbClr val="9C8265"/>
    </a:accent5>
    <a:accent6>
      <a:srgbClr val="8D6974"/>
    </a:accent6>
    <a:hlink>
      <a:srgbClr val="67AABF"/>
    </a:hlink>
    <a:folHlink>
      <a:srgbClr val="B1B5A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3752</TotalTime>
  <Words>2222</Words>
  <Application>Microsoft Office PowerPoint</Application>
  <PresentationFormat>寬螢幕</PresentationFormat>
  <Paragraphs>506</Paragraphs>
  <Slides>105</Slides>
  <Notes>41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105</vt:i4>
      </vt:variant>
    </vt:vector>
  </HeadingPairs>
  <TitlesOfParts>
    <vt:vector size="116" baseType="lpstr">
      <vt:lpstr>Microsoft Yahei</vt:lpstr>
      <vt:lpstr>新細明體</vt:lpstr>
      <vt:lpstr>標楷體</vt:lpstr>
      <vt:lpstr>標楷體</vt:lpstr>
      <vt:lpstr>Arial</vt:lpstr>
      <vt:lpstr>Arial Rounded MT Bold</vt:lpstr>
      <vt:lpstr>Calibri</vt:lpstr>
      <vt:lpstr>Calibri Light</vt:lpstr>
      <vt:lpstr>Comic Sans MS</vt:lpstr>
      <vt:lpstr>Times New Roman</vt:lpstr>
      <vt:lpstr>Retrospect</vt:lpstr>
      <vt:lpstr>Put Words into Practice</vt:lpstr>
      <vt:lpstr>PowerPoint 簡報</vt:lpstr>
      <vt:lpstr>Feelings</vt:lpstr>
      <vt:lpstr>Feelings</vt:lpstr>
      <vt:lpstr>Discussion</vt:lpstr>
      <vt:lpstr>PowerPoint 簡報</vt:lpstr>
      <vt:lpstr>PowerPoint 簡報</vt:lpstr>
      <vt:lpstr>Discussion</vt:lpstr>
      <vt:lpstr>PowerPoint 簡報</vt:lpstr>
      <vt:lpstr>How can you help others?</vt:lpstr>
      <vt:lpstr>How can you help others?</vt:lpstr>
      <vt:lpstr>How can you help others?</vt:lpstr>
      <vt:lpstr>How can you help others?</vt:lpstr>
      <vt:lpstr>PowerPoint 簡報</vt:lpstr>
      <vt:lpstr>      Task</vt:lpstr>
      <vt:lpstr>PowerPoint 簡報</vt:lpstr>
      <vt:lpstr>PowerPoint 簡報</vt:lpstr>
      <vt:lpstr>Video: The Bike Ride</vt:lpstr>
      <vt:lpstr>PowerPoint 簡報</vt:lpstr>
      <vt:lpstr>PowerPoint 簡報</vt:lpstr>
      <vt:lpstr>PowerPoint 簡報</vt:lpstr>
      <vt:lpstr>PowerPoint 簡報</vt:lpstr>
      <vt:lpstr>PowerPoint 簡報</vt:lpstr>
      <vt:lpstr>What did you want to do?</vt:lpstr>
      <vt:lpstr>What did you want to do?</vt:lpstr>
      <vt:lpstr>What did you want to do?</vt:lpstr>
      <vt:lpstr>What did you want to do?</vt:lpstr>
      <vt:lpstr>Worksheet Discussion</vt:lpstr>
      <vt:lpstr>Worksheet Discussion</vt:lpstr>
      <vt:lpstr>PowerPoint 簡報</vt:lpstr>
      <vt:lpstr>PowerPoint 簡報</vt:lpstr>
      <vt:lpstr>Video: Lend a Helping Hand</vt:lpstr>
      <vt:lpstr>PowerPoint 簡報</vt:lpstr>
      <vt:lpstr>PowerPoint 簡報</vt:lpstr>
      <vt:lpstr>Discussion</vt:lpstr>
      <vt:lpstr>What is volunteer work? </vt:lpstr>
      <vt:lpstr>What are volunteers?</vt:lpstr>
      <vt:lpstr>For Example</vt:lpstr>
      <vt:lpstr>What is community service? </vt:lpstr>
      <vt:lpstr>PowerPoint 簡報</vt:lpstr>
      <vt:lpstr>Community Service</vt:lpstr>
      <vt:lpstr>PowerPoint 簡報</vt:lpstr>
      <vt:lpstr>What community service can we do?</vt:lpstr>
      <vt:lpstr>What community service can we do?</vt:lpstr>
      <vt:lpstr>What community service can we do?</vt:lpstr>
      <vt:lpstr>Video Activity: What is community?</vt:lpstr>
      <vt:lpstr>Read Aloud</vt:lpstr>
      <vt:lpstr>PowerPoint 簡報</vt:lpstr>
      <vt:lpstr>Video: Community Helpers</vt:lpstr>
      <vt:lpstr>PowerPoint 簡報</vt:lpstr>
      <vt:lpstr>PowerPoint 簡報</vt:lpstr>
      <vt:lpstr>PowerPoint 簡報</vt:lpstr>
      <vt:lpstr>  Community Service 1:  Take blood pressure for the seniors.</vt:lpstr>
      <vt:lpstr>  Community Service 2:  Clean the community e.g. Park…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Video: Respect Your Elders, Roys Bedoys!</vt:lpstr>
      <vt:lpstr>PowerPoint 簡報</vt:lpstr>
      <vt:lpstr>PowerPoint 簡報</vt:lpstr>
      <vt:lpstr>PowerPoint 簡報</vt:lpstr>
      <vt:lpstr>How to use the blood pressure meter?</vt:lpstr>
      <vt:lpstr>Normal Blood Pressure</vt:lpstr>
      <vt:lpstr>PowerPoint 簡報</vt:lpstr>
      <vt:lpstr>PowerPoint 簡報</vt:lpstr>
      <vt:lpstr>PowerPoint 簡報</vt:lpstr>
      <vt:lpstr>Drama Time</vt:lpstr>
      <vt:lpstr>Drama Time</vt:lpstr>
      <vt:lpstr>PowerPoint 簡報</vt:lpstr>
      <vt:lpstr>Video: The Ant and The Dove</vt:lpstr>
      <vt:lpstr>PowerPoint 簡報</vt:lpstr>
      <vt:lpstr>PowerPoint 簡報</vt:lpstr>
      <vt:lpstr>PowerPoint 簡報</vt:lpstr>
      <vt:lpstr>PowerPoint 簡報</vt:lpstr>
      <vt:lpstr>What places can you clean up nearby school?</vt:lpstr>
      <vt:lpstr>What places can you clean up nearby school?</vt:lpstr>
      <vt:lpstr>Cleaning Procedure</vt:lpstr>
      <vt:lpstr>Worksheet Discussion </vt:lpstr>
      <vt:lpstr>PowerPoint 簡報</vt:lpstr>
      <vt:lpstr>PowerPoint 簡報</vt:lpstr>
      <vt:lpstr>PowerPoint 簡報</vt:lpstr>
      <vt:lpstr>Video: What is environment? &amp;              How to keep it clean?</vt:lpstr>
      <vt:lpstr>PowerPoint 簡報</vt:lpstr>
      <vt:lpstr>Discussion</vt:lpstr>
      <vt:lpstr>PowerPoint 簡報</vt:lpstr>
      <vt:lpstr>Poster Activity: Let’s make a sign.</vt:lpstr>
      <vt:lpstr>PowerPoint 簡報</vt:lpstr>
      <vt:lpstr>Poster Activity: Show your sign.</vt:lpstr>
      <vt:lpstr>PowerPoint 簡報</vt:lpstr>
      <vt:lpstr>Video: Keep your surrounding clean.</vt:lpstr>
      <vt:lpstr>PowerPoint 簡報</vt:lpstr>
      <vt:lpstr>Discussion</vt:lpstr>
      <vt:lpstr>PowerPoint 簡報</vt:lpstr>
      <vt:lpstr>PowerPoint 簡報</vt:lpstr>
      <vt:lpstr>Worksheet Discussion</vt:lpstr>
      <vt:lpstr>Worksheet Discussion</vt:lpstr>
      <vt:lpstr>Review: Picture Book</vt:lpstr>
      <vt:lpstr>Conclusion</vt:lpstr>
      <vt:lpstr>Conclusion</vt:lpstr>
      <vt:lpstr>PowerPoint 簡報</vt:lpstr>
      <vt:lpstr>讀聖賢書 字字體驗 口耳之學 夢中吃飯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SimenUser</dc:creator>
  <cp:lastModifiedBy>ALEX</cp:lastModifiedBy>
  <cp:revision>558</cp:revision>
  <dcterms:created xsi:type="dcterms:W3CDTF">2021-08-17T10:55:02Z</dcterms:created>
  <dcterms:modified xsi:type="dcterms:W3CDTF">2025-02-19T17:12:11Z</dcterms:modified>
</cp:coreProperties>
</file>